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2" r:id="rId1"/>
    <p:sldMasterId id="2147483676" r:id="rId2"/>
    <p:sldMasterId id="2147483664" r:id="rId3"/>
    <p:sldMasterId id="2147483731" r:id="rId4"/>
  </p:sldMasterIdLst>
  <p:notesMasterIdLst>
    <p:notesMasterId r:id="rId37"/>
  </p:notesMasterIdLst>
  <p:handoutMasterIdLst>
    <p:handoutMasterId r:id="rId38"/>
  </p:handoutMasterIdLst>
  <p:sldIdLst>
    <p:sldId id="777" r:id="rId5"/>
    <p:sldId id="767" r:id="rId6"/>
    <p:sldId id="781" r:id="rId7"/>
    <p:sldId id="782" r:id="rId8"/>
    <p:sldId id="682" r:id="rId9"/>
    <p:sldId id="683" r:id="rId10"/>
    <p:sldId id="730" r:id="rId11"/>
    <p:sldId id="688" r:id="rId12"/>
    <p:sldId id="689" r:id="rId13"/>
    <p:sldId id="690" r:id="rId14"/>
    <p:sldId id="778" r:id="rId15"/>
    <p:sldId id="779" r:id="rId16"/>
    <p:sldId id="780" r:id="rId17"/>
    <p:sldId id="739" r:id="rId18"/>
    <p:sldId id="731" r:id="rId19"/>
    <p:sldId id="785" r:id="rId20"/>
    <p:sldId id="786" r:id="rId21"/>
    <p:sldId id="770" r:id="rId22"/>
    <p:sldId id="746" r:id="rId23"/>
    <p:sldId id="747" r:id="rId24"/>
    <p:sldId id="748" r:id="rId25"/>
    <p:sldId id="749" r:id="rId26"/>
    <p:sldId id="750" r:id="rId27"/>
    <p:sldId id="751" r:id="rId28"/>
    <p:sldId id="783" r:id="rId29"/>
    <p:sldId id="784" r:id="rId30"/>
    <p:sldId id="787" r:id="rId31"/>
    <p:sldId id="788" r:id="rId32"/>
    <p:sldId id="772" r:id="rId33"/>
    <p:sldId id="773" r:id="rId34"/>
    <p:sldId id="776" r:id="rId35"/>
    <p:sldId id="775" r:id="rId36"/>
  </p:sldIdLst>
  <p:sldSz cx="10693400" cy="7561263"/>
  <p:notesSz cx="6797675" cy="9926638"/>
  <p:defaultTextStyle>
    <a:defPPr>
      <a:defRPr lang="zh-HK"/>
    </a:defPPr>
    <a:lvl1pPr algn="l" defTabSz="1041400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520700" indent="-63500" algn="l" defTabSz="1041400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563688" indent="-192088" algn="l" defTabSz="1041400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umimoji="1" sz="21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orient="horz" pos="4038">
          <p15:clr>
            <a:srgbClr val="A4A3A4"/>
          </p15:clr>
        </p15:guide>
        <p15:guide id="3" orient="horz" pos="912">
          <p15:clr>
            <a:srgbClr val="A4A3A4"/>
          </p15:clr>
        </p15:guide>
        <p15:guide id="4" orient="horz" pos="492">
          <p15:clr>
            <a:srgbClr val="A4A3A4"/>
          </p15:clr>
        </p15:guide>
        <p15:guide id="5" orient="horz" pos="1578">
          <p15:clr>
            <a:srgbClr val="A4A3A4"/>
          </p15:clr>
        </p15:guide>
        <p15:guide id="6" orient="horz" pos="1420">
          <p15:clr>
            <a:srgbClr val="A4A3A4"/>
          </p15:clr>
        </p15:guide>
        <p15:guide id="7" orient="horz" pos="2472">
          <p15:clr>
            <a:srgbClr val="A4A3A4"/>
          </p15:clr>
        </p15:guide>
        <p15:guide id="8" pos="38">
          <p15:clr>
            <a:srgbClr val="A4A3A4"/>
          </p15:clr>
        </p15:guide>
        <p15:guide id="9" pos="594">
          <p15:clr>
            <a:srgbClr val="A4A3A4"/>
          </p15:clr>
        </p15:guide>
        <p15:guide id="10" pos="6130">
          <p15:clr>
            <a:srgbClr val="A4A3A4"/>
          </p15:clr>
        </p15:guide>
        <p15:guide id="11" pos="3138">
          <p15:clr>
            <a:srgbClr val="A4A3A4"/>
          </p15:clr>
        </p15:guide>
        <p15:guide id="12" pos="34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债券承销/代客/金融市场总部/总行/BOC" initials="" lastIdx="4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F02"/>
    <a:srgbClr val="F5E7E8"/>
    <a:srgbClr val="FF99FF"/>
    <a:srgbClr val="EBDBCE"/>
    <a:srgbClr val="C81337"/>
    <a:srgbClr val="EBCCCE"/>
    <a:srgbClr val="FCC8C8"/>
    <a:srgbClr val="CEAB9D"/>
    <a:srgbClr val="929F9A"/>
    <a:srgbClr val="7E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4" autoAdjust="0"/>
    <p:restoredTop sz="99106" autoAdjust="0"/>
  </p:normalViewPr>
  <p:slideViewPr>
    <p:cSldViewPr snapToGrid="0">
      <p:cViewPr>
        <p:scale>
          <a:sx n="110" d="100"/>
          <a:sy n="110" d="100"/>
        </p:scale>
        <p:origin x="-72" y="-72"/>
      </p:cViewPr>
      <p:guideLst>
        <p:guide orient="horz"/>
        <p:guide orient="horz" pos="4038"/>
        <p:guide orient="horz" pos="912"/>
        <p:guide orient="horz" pos="492"/>
        <p:guide orient="horz" pos="1578"/>
        <p:guide orient="horz" pos="1420"/>
        <p:guide orient="horz" pos="2472"/>
        <p:guide pos="38"/>
        <p:guide pos="594"/>
        <p:guide pos="6129"/>
        <p:guide pos="3138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4050" y="-13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hq-wanglin\Desktop\&#26032;&#21457;&#34892;&#20538;&#2104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46.6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1.72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900"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Interbank market</c:v>
                </c:pt>
                <c:pt idx="1">
                  <c:v>Exchange market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32.700000000000003</c:v>
                </c:pt>
                <c:pt idx="1">
                  <c:v>1.45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lang="en-US">
              <a:latin typeface="Calibri" pitchFamily="34" charset="0"/>
            </a:defRPr>
          </a:pPr>
          <a:endParaRPr lang="zh-CN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21.9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1.23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Interbank market</c:v>
                </c:pt>
                <c:pt idx="1">
                  <c:v>Exchange market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2146966191616312"/>
          <c:y val="0.73144309475992042"/>
          <c:w val="0.75040867881381002"/>
          <c:h val="0.1953128223283100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>
          <a:latin typeface="Calibri" pitchFamily="34" charset="0"/>
        </a:defRPr>
      </a:pPr>
      <a:endParaRPr lang="zh-CN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 strike="noStrike" kern="0" spc="0" baseline="0" dirty="0" smtClean="0"/>
                      <a:t>5</a:t>
                    </a:r>
                    <a:r>
                      <a:rPr lang="en-US" sz="900" dirty="0" smtClean="0"/>
                      <a:t>89.2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4022633311723"/>
                  <c:y val="6.5398956809396575E-3"/>
                </c:manualLayout>
              </c:layout>
              <c:tx>
                <c:rich>
                  <a:bodyPr/>
                  <a:lstStyle/>
                  <a:p>
                    <a:r>
                      <a:rPr lang="en-US" sz="900" strike="noStrike" kern="0" spc="0" baseline="0" dirty="0" smtClean="0"/>
                      <a:t>1</a:t>
                    </a:r>
                    <a:r>
                      <a:rPr lang="en-US" sz="900" dirty="0" smtClean="0"/>
                      <a:t>26.7</a:t>
                    </a:r>
                    <a:endParaRPr lang="en-US" sz="9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Interbank market</c:v>
                </c:pt>
                <c:pt idx="1">
                  <c:v>Exchange market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58.3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>
          <a:latin typeface="Calibri" pitchFamily="34" charset="0"/>
        </a:defRPr>
      </a:pPr>
      <a:endParaRPr lang="zh-CN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22970078750742"/>
          <c:y val="6.8739885223581765E-2"/>
          <c:w val="0.81023534003776465"/>
          <c:h val="0.775033102904641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Sheet2!$C$5:$C$11</c:f>
              <c:strCache>
                <c:ptCount val="7"/>
                <c:pt idx="0">
                  <c:v>1年以内</c:v>
                </c:pt>
                <c:pt idx="1">
                  <c:v>1年</c:v>
                </c:pt>
                <c:pt idx="2">
                  <c:v>3年</c:v>
                </c:pt>
                <c:pt idx="3">
                  <c:v>5年</c:v>
                </c:pt>
                <c:pt idx="4">
                  <c:v>7年</c:v>
                </c:pt>
                <c:pt idx="5">
                  <c:v>7年以上</c:v>
                </c:pt>
                <c:pt idx="6">
                  <c:v>非标期限</c:v>
                </c:pt>
              </c:strCache>
            </c:strRef>
          </c:cat>
          <c:val>
            <c:numRef>
              <c:f>Sheet2!$D$5:$D$11</c:f>
              <c:numCache>
                <c:formatCode>_ * #,##0_ ;_ * \-#,##0_ ;_ * "-"??_ ;_ @_ </c:formatCode>
                <c:ptCount val="7"/>
                <c:pt idx="0">
                  <c:v>23671.5</c:v>
                </c:pt>
                <c:pt idx="1">
                  <c:v>10843.8</c:v>
                </c:pt>
                <c:pt idx="2">
                  <c:v>8311.51</c:v>
                </c:pt>
                <c:pt idx="3">
                  <c:v>9642.2999999999811</c:v>
                </c:pt>
                <c:pt idx="4">
                  <c:v>843.4</c:v>
                </c:pt>
                <c:pt idx="5">
                  <c:v>386</c:v>
                </c:pt>
                <c:pt idx="6">
                  <c:v>720.2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65248"/>
        <c:axId val="97789440"/>
      </c:barChart>
      <c:catAx>
        <c:axId val="721652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7789440"/>
        <c:crosses val="autoZero"/>
        <c:auto val="1"/>
        <c:lblAlgn val="ctr"/>
        <c:lblOffset val="100"/>
        <c:noMultiLvlLbl val="0"/>
      </c:catAx>
      <c:valAx>
        <c:axId val="9778944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crossAx val="72165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A6E23-4FF3-4C6A-AC0B-4D0AFA618E45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F676BCC-4B2D-4289-A163-288F375AF8E6}">
      <dgm:prSet phldrT="[文本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600" dirty="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By issuing innovative financial instruments, issuers can build better image in Chinese capital market.</a:t>
          </a:r>
        </a:p>
      </dgm:t>
    </dgm:pt>
    <dgm:pt modelId="{D2E48FF9-E8EB-4CAB-B376-8264E04B4E1F}" type="parTrans" cxnId="{EE1FC1B8-1B09-48FE-AFE0-3F65C96D3759}">
      <dgm:prSet/>
      <dgm:spPr/>
      <dgm:t>
        <a:bodyPr/>
        <a:lstStyle/>
        <a:p>
          <a:endParaRPr lang="zh-CN" altLang="en-U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333C5C-00F7-42A2-BF31-0F4EE47E9B59}" type="sibTrans" cxnId="{EE1FC1B8-1B09-48FE-AFE0-3F65C96D3759}">
      <dgm:prSet/>
      <dgm:spPr/>
      <dgm:t>
        <a:bodyPr/>
        <a:lstStyle/>
        <a:p>
          <a:endParaRPr lang="zh-CN" altLang="en-U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439275-B312-4D8B-993D-65ECB9DF512A}">
      <dgm:prSet phldrT="[文本]" custT="1"/>
      <dgm:spPr>
        <a:solidFill>
          <a:srgbClr val="EBDBCE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400" dirty="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Issuers can build a great interactive relationship with Chinese supervision institutions during the innovation period of Panda Bond. </a:t>
          </a:r>
          <a:endParaRPr lang="zh-CN" altLang="en-US" sz="1400" dirty="0" smtClean="0">
            <a:solidFill>
              <a:schemeClr val="tx1"/>
            </a:solidFill>
            <a:latin typeface="Calibri" panose="020F0502020204030204" pitchFamily="34" charset="0"/>
            <a:ea typeface="楷体" pitchFamily="49" charset="-122"/>
            <a:cs typeface="Arial" pitchFamily="34" charset="0"/>
          </a:endParaRPr>
        </a:p>
      </dgm:t>
    </dgm:pt>
    <dgm:pt modelId="{D6EB488A-C93C-4A04-9F1D-4C2F8856A568}" type="parTrans" cxnId="{1402D96F-7E3E-4C88-B52F-279DEABC12A4}">
      <dgm:prSet/>
      <dgm:spPr/>
      <dgm:t>
        <a:bodyPr/>
        <a:lstStyle/>
        <a:p>
          <a:endParaRPr lang="zh-CN" altLang="en-U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E0C4200-9F07-4E49-8B50-52113257CF3A}" type="sibTrans" cxnId="{1402D96F-7E3E-4C88-B52F-279DEABC12A4}">
      <dgm:prSet/>
      <dgm:spPr/>
      <dgm:t>
        <a:bodyPr/>
        <a:lstStyle/>
        <a:p>
          <a:endParaRPr lang="zh-CN" altLang="en-U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F54BD3E-5C0B-4ACC-B2ED-904B51C252E1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en-US" altLang="zh-CN" sz="1600" dirty="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Seize the opportunities of lower financing cost in the onshore RMB market ,</a:t>
          </a:r>
          <a:r>
            <a:rPr lang="en-US" altLang="zh-CN" sz="160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create a </a:t>
          </a:r>
          <a:r>
            <a:rPr lang="en-US" altLang="zh-CN" sz="1600" dirty="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whole new way of financing.</a:t>
          </a:r>
        </a:p>
      </dgm:t>
    </dgm:pt>
    <dgm:pt modelId="{9BABA61A-5CCF-43FE-9ED6-4491FABB60B2}" type="parTrans" cxnId="{06356E45-DCC9-4CE1-9C1A-8533FA081525}">
      <dgm:prSet/>
      <dgm:spPr/>
      <dgm:t>
        <a:bodyPr/>
        <a:lstStyle/>
        <a:p>
          <a:endParaRPr lang="zh-CN" altLang="en-U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5FE630A-4344-4A8D-86DF-7F54E1442C7C}" type="sibTrans" cxnId="{06356E45-DCC9-4CE1-9C1A-8533FA081525}">
      <dgm:prSet/>
      <dgm:spPr/>
      <dgm:t>
        <a:bodyPr/>
        <a:lstStyle/>
        <a:p>
          <a:endParaRPr lang="zh-CN" altLang="en-U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B653BFE-2D37-4C28-BB4A-CA9D45F17A1A}">
      <dgm:prSet phldrT="[文本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en-US" altLang="zh-CN" sz="1600" dirty="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With a 2-year valid period of registration, finding timings to issue bonds is more convenient and elastic. </a:t>
          </a:r>
          <a:endParaRPr lang="zh-CN" altLang="en-US" sz="1600" dirty="0">
            <a:solidFill>
              <a:schemeClr val="tx1"/>
            </a:solidFill>
            <a:latin typeface="Calibri" panose="020F0502020204030204" pitchFamily="34" charset="0"/>
            <a:ea typeface="楷体" pitchFamily="49" charset="-122"/>
            <a:cs typeface="Arial" pitchFamily="34" charset="0"/>
          </a:endParaRPr>
        </a:p>
      </dgm:t>
    </dgm:pt>
    <dgm:pt modelId="{80E6AB46-3787-4899-909D-4C5B4C553411}" type="parTrans" cxnId="{9DD41C18-B9DB-473A-964C-72CB740F0704}">
      <dgm:prSet/>
      <dgm:spPr/>
      <dgm:t>
        <a:bodyPr/>
        <a:lstStyle/>
        <a:p>
          <a:endParaRPr lang="zh-CN" altLang="en-U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EFBBB40-7B2B-40D2-B6AD-1A6D8A06AF46}" type="sibTrans" cxnId="{9DD41C18-B9DB-473A-964C-72CB740F0704}">
      <dgm:prSet/>
      <dgm:spPr/>
      <dgm:t>
        <a:bodyPr/>
        <a:lstStyle/>
        <a:p>
          <a:endParaRPr lang="zh-CN" altLang="en-US" sz="16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E1BE889-A3B0-496B-86D9-7042419BE83A}" type="pres">
      <dgm:prSet presAssocID="{968A6E23-4FF3-4C6A-AC0B-4D0AFA618E4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DBFCE98-725E-47C2-9036-30E21F30FDA4}" type="pres">
      <dgm:prSet presAssocID="{968A6E23-4FF3-4C6A-AC0B-4D0AFA618E45}" presName="axisShape" presStyleLbl="bgShp" presStyleIdx="0" presStyleCnt="1" custScaleX="136826" custLinFactNeighborY="-221"/>
      <dgm:spPr/>
    </dgm:pt>
    <dgm:pt modelId="{89ACF5D6-2EAF-4651-A5BE-B99F9D126846}" type="pres">
      <dgm:prSet presAssocID="{968A6E23-4FF3-4C6A-AC0B-4D0AFA618E45}" presName="rect1" presStyleLbl="node1" presStyleIdx="0" presStyleCnt="4" custScaleX="140679" custScaleY="77615" custLinFactNeighborX="-39160" custLinFactNeighborY="-2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E208C8-495C-4A33-BF18-C2EAA81AE56D}" type="pres">
      <dgm:prSet presAssocID="{968A6E23-4FF3-4C6A-AC0B-4D0AFA618E45}" presName="rect2" presStyleLbl="node1" presStyleIdx="1" presStyleCnt="4" custScaleX="140679" custScaleY="77554" custLinFactNeighborX="33645" custLinFactNeighborY="-43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AF88F3-6A76-430D-8333-955D8591D3CF}" type="pres">
      <dgm:prSet presAssocID="{968A6E23-4FF3-4C6A-AC0B-4D0AFA618E45}" presName="rect3" presStyleLbl="node1" presStyleIdx="2" presStyleCnt="4" custScaleX="140679" custScaleY="77554" custLinFactNeighborX="-41058" custLinFactNeighborY="9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6CDA4A-C683-4412-B454-B9A8BE7EED43}" type="pres">
      <dgm:prSet presAssocID="{968A6E23-4FF3-4C6A-AC0B-4D0AFA618E45}" presName="rect4" presStyleLbl="node1" presStyleIdx="3" presStyleCnt="4" custScaleX="140679" custScaleY="77554" custLinFactNeighborX="36902" custLinFactNeighborY="1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636CA00-358A-4047-A866-8BF35C6D4D90}" type="presOf" srcId="{FA439275-B312-4D8B-993D-65ECB9DF512A}" destId="{D6E208C8-495C-4A33-BF18-C2EAA81AE56D}" srcOrd="0" destOrd="0" presId="urn:microsoft.com/office/officeart/2005/8/layout/matrix2"/>
    <dgm:cxn modelId="{87ED5F74-88F5-4DF5-A216-C5E9584E0F45}" type="presOf" srcId="{968A6E23-4FF3-4C6A-AC0B-4D0AFA618E45}" destId="{EE1BE889-A3B0-496B-86D9-7042419BE83A}" srcOrd="0" destOrd="0" presId="urn:microsoft.com/office/officeart/2005/8/layout/matrix2"/>
    <dgm:cxn modelId="{9DD41C18-B9DB-473A-964C-72CB740F0704}" srcId="{968A6E23-4FF3-4C6A-AC0B-4D0AFA618E45}" destId="{1B653BFE-2D37-4C28-BB4A-CA9D45F17A1A}" srcOrd="3" destOrd="0" parTransId="{80E6AB46-3787-4899-909D-4C5B4C553411}" sibTransId="{DEFBBB40-7B2B-40D2-B6AD-1A6D8A06AF46}"/>
    <dgm:cxn modelId="{06356E45-DCC9-4CE1-9C1A-8533FA081525}" srcId="{968A6E23-4FF3-4C6A-AC0B-4D0AFA618E45}" destId="{2F54BD3E-5C0B-4ACC-B2ED-904B51C252E1}" srcOrd="2" destOrd="0" parTransId="{9BABA61A-5CCF-43FE-9ED6-4491FABB60B2}" sibTransId="{55FE630A-4344-4A8D-86DF-7F54E1442C7C}"/>
    <dgm:cxn modelId="{B52E25D2-7C94-4086-A65B-9EFAEA54480C}" type="presOf" srcId="{6F676BCC-4B2D-4289-A163-288F375AF8E6}" destId="{89ACF5D6-2EAF-4651-A5BE-B99F9D126846}" srcOrd="0" destOrd="0" presId="urn:microsoft.com/office/officeart/2005/8/layout/matrix2"/>
    <dgm:cxn modelId="{6885245E-7C8B-45EA-9485-5CCF13A4FCD0}" type="presOf" srcId="{1B653BFE-2D37-4C28-BB4A-CA9D45F17A1A}" destId="{526CDA4A-C683-4412-B454-B9A8BE7EED43}" srcOrd="0" destOrd="0" presId="urn:microsoft.com/office/officeart/2005/8/layout/matrix2"/>
    <dgm:cxn modelId="{1402D96F-7E3E-4C88-B52F-279DEABC12A4}" srcId="{968A6E23-4FF3-4C6A-AC0B-4D0AFA618E45}" destId="{FA439275-B312-4D8B-993D-65ECB9DF512A}" srcOrd="1" destOrd="0" parTransId="{D6EB488A-C93C-4A04-9F1D-4C2F8856A568}" sibTransId="{AE0C4200-9F07-4E49-8B50-52113257CF3A}"/>
    <dgm:cxn modelId="{EE1FC1B8-1B09-48FE-AFE0-3F65C96D3759}" srcId="{968A6E23-4FF3-4C6A-AC0B-4D0AFA618E45}" destId="{6F676BCC-4B2D-4289-A163-288F375AF8E6}" srcOrd="0" destOrd="0" parTransId="{D2E48FF9-E8EB-4CAB-B376-8264E04B4E1F}" sibTransId="{DA333C5C-00F7-42A2-BF31-0F4EE47E9B59}"/>
    <dgm:cxn modelId="{BE50AFCF-825F-4309-A83A-D7C1990ED04F}" type="presOf" srcId="{2F54BD3E-5C0B-4ACC-B2ED-904B51C252E1}" destId="{6BAF88F3-6A76-430D-8333-955D8591D3CF}" srcOrd="0" destOrd="0" presId="urn:microsoft.com/office/officeart/2005/8/layout/matrix2"/>
    <dgm:cxn modelId="{6D3EB853-A772-47B5-B4BD-605865F00413}" type="presParOf" srcId="{EE1BE889-A3B0-496B-86D9-7042419BE83A}" destId="{2DBFCE98-725E-47C2-9036-30E21F30FDA4}" srcOrd="0" destOrd="0" presId="urn:microsoft.com/office/officeart/2005/8/layout/matrix2"/>
    <dgm:cxn modelId="{518FF616-8437-4A15-BF53-03EB3A7047F1}" type="presParOf" srcId="{EE1BE889-A3B0-496B-86D9-7042419BE83A}" destId="{89ACF5D6-2EAF-4651-A5BE-B99F9D126846}" srcOrd="1" destOrd="0" presId="urn:microsoft.com/office/officeart/2005/8/layout/matrix2"/>
    <dgm:cxn modelId="{C4FAF24D-9E09-48B8-A2FD-9991EFFA1844}" type="presParOf" srcId="{EE1BE889-A3B0-496B-86D9-7042419BE83A}" destId="{D6E208C8-495C-4A33-BF18-C2EAA81AE56D}" srcOrd="2" destOrd="0" presId="urn:microsoft.com/office/officeart/2005/8/layout/matrix2"/>
    <dgm:cxn modelId="{4BF68CFD-7A5D-46F6-9DDC-E28EAB0D7745}" type="presParOf" srcId="{EE1BE889-A3B0-496B-86D9-7042419BE83A}" destId="{6BAF88F3-6A76-430D-8333-955D8591D3CF}" srcOrd="3" destOrd="0" presId="urn:microsoft.com/office/officeart/2005/8/layout/matrix2"/>
    <dgm:cxn modelId="{4ABEC65D-0AD5-4445-9EBA-19F22DB27A53}" type="presParOf" srcId="{EE1BE889-A3B0-496B-86D9-7042419BE83A}" destId="{526CDA4A-C683-4412-B454-B9A8BE7EED4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78E2D-178C-974B-BCAB-9275FDB88849}" type="doc">
      <dgm:prSet loTypeId="urn:microsoft.com/office/officeart/2005/8/layout/vList4#1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346B0A9B-FEA6-3D45-9CD9-B26A29E6D33C}">
      <dgm:prSet phldrT="[Text]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The People’s Bank of China (PB</a:t>
          </a:r>
          <a:r>
            <a:rPr lang="en-US" altLang="zh-CN" dirty="0" smtClean="0">
              <a:solidFill>
                <a:schemeClr val="tx1"/>
              </a:solidFill>
              <a:latin typeface="+mn-lt"/>
              <a:cs typeface="Arial"/>
            </a:rPr>
            <a:t>O</a:t>
          </a:r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C)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C153082E-12A6-4A49-B397-8B6DD57BDB69}" type="parTrans" cxnId="{47BCCA75-2D04-B640-8F96-6656594152D0}">
      <dgm:prSet/>
      <dgm:spPr/>
      <dgm:t>
        <a:bodyPr/>
        <a:lstStyle/>
        <a:p>
          <a:endParaRPr lang="en-US"/>
        </a:p>
      </dgm:t>
    </dgm:pt>
    <dgm:pt modelId="{B183F672-A5BA-0644-83BC-8BC3DFF15859}" type="sibTrans" cxnId="{47BCCA75-2D04-B640-8F96-6656594152D0}">
      <dgm:prSet/>
      <dgm:spPr/>
      <dgm:t>
        <a:bodyPr/>
        <a:lstStyle/>
        <a:p>
          <a:endParaRPr lang="en-US"/>
        </a:p>
      </dgm:t>
    </dgm:pt>
    <dgm:pt modelId="{8469B244-0EBE-E846-AF23-2F6C073D57E3}">
      <dgm:prSet phldrT="[Text]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Regulator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34E4B054-2FB1-0D40-A9EB-5D0066DE237E}" type="parTrans" cxnId="{CE8FD93A-8CC1-D348-AA4B-A03EB3267EF2}">
      <dgm:prSet/>
      <dgm:spPr/>
      <dgm:t>
        <a:bodyPr/>
        <a:lstStyle/>
        <a:p>
          <a:endParaRPr lang="en-US"/>
        </a:p>
      </dgm:t>
    </dgm:pt>
    <dgm:pt modelId="{0352BF25-18CE-6742-8827-B46B3A815D88}" type="sibTrans" cxnId="{CE8FD93A-8CC1-D348-AA4B-A03EB3267EF2}">
      <dgm:prSet/>
      <dgm:spPr/>
      <dgm:t>
        <a:bodyPr/>
        <a:lstStyle/>
        <a:p>
          <a:endParaRPr lang="en-US"/>
        </a:p>
      </dgm:t>
    </dgm:pt>
    <dgm:pt modelId="{11A93B74-8206-684E-8BF4-11C05E20FB95}">
      <dgm:prSet phldrT="[Text]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Dealing and settlement agent of overseas central banks or monetary authorities in the interbank bond market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9F9BCE6C-2ED1-6746-A931-72EB88CCA5DB}" type="parTrans" cxnId="{6D926C53-E2CE-B849-B5DB-26D329DF649E}">
      <dgm:prSet/>
      <dgm:spPr/>
      <dgm:t>
        <a:bodyPr/>
        <a:lstStyle/>
        <a:p>
          <a:endParaRPr lang="en-US"/>
        </a:p>
      </dgm:t>
    </dgm:pt>
    <dgm:pt modelId="{3B9917F8-E1CA-E64E-A17B-9F85D0E1E4D2}" type="sibTrans" cxnId="{6D926C53-E2CE-B849-B5DB-26D329DF649E}">
      <dgm:prSet/>
      <dgm:spPr/>
      <dgm:t>
        <a:bodyPr/>
        <a:lstStyle/>
        <a:p>
          <a:endParaRPr lang="en-US"/>
        </a:p>
      </dgm:t>
    </dgm:pt>
    <dgm:pt modelId="{BCC57F81-BC85-C947-B5B5-A4BC72AA0F21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The China Foreign Exchange Trading System (CFETS) 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2C00C896-FA8D-294A-B602-56D8AC3FA767}" type="parTrans" cxnId="{96BED49C-D8B7-4745-8E83-A0F5AFA577E6}">
      <dgm:prSet/>
      <dgm:spPr/>
      <dgm:t>
        <a:bodyPr/>
        <a:lstStyle/>
        <a:p>
          <a:endParaRPr lang="en-US"/>
        </a:p>
      </dgm:t>
    </dgm:pt>
    <dgm:pt modelId="{15EA6032-265A-2946-BE4A-5A68C65E236F}" type="sibTrans" cxnId="{96BED49C-D8B7-4745-8E83-A0F5AFA577E6}">
      <dgm:prSet/>
      <dgm:spPr/>
      <dgm:t>
        <a:bodyPr/>
        <a:lstStyle/>
        <a:p>
          <a:endParaRPr lang="en-US"/>
        </a:p>
      </dgm:t>
    </dgm:pt>
    <dgm:pt modelId="{EC223323-A72D-5D49-AE3C-3F282A519240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Also known </a:t>
          </a:r>
          <a:r>
            <a:rPr lang="en-US" b="1" dirty="0" smtClean="0">
              <a:solidFill>
                <a:schemeClr val="tx1"/>
              </a:solidFill>
              <a:latin typeface="+mn-lt"/>
              <a:cs typeface="Arial"/>
            </a:rPr>
            <a:t>as National Interbank Funding Center</a:t>
          </a:r>
          <a:endParaRPr lang="en-US" b="1" dirty="0">
            <a:solidFill>
              <a:schemeClr val="tx1"/>
            </a:solidFill>
            <a:latin typeface="+mn-lt"/>
            <a:cs typeface="Arial"/>
          </a:endParaRPr>
        </a:p>
      </dgm:t>
    </dgm:pt>
    <dgm:pt modelId="{853838F9-9FB6-4648-B7BC-C7A8281F0DB7}" type="parTrans" cxnId="{D043DD71-B2D2-A94F-918C-EA507F025840}">
      <dgm:prSet/>
      <dgm:spPr/>
      <dgm:t>
        <a:bodyPr/>
        <a:lstStyle/>
        <a:p>
          <a:endParaRPr lang="en-US"/>
        </a:p>
      </dgm:t>
    </dgm:pt>
    <dgm:pt modelId="{3C8E9E7B-AE46-334A-89F8-40BE2FE1CC10}" type="sibTrans" cxnId="{D043DD71-B2D2-A94F-918C-EA507F025840}">
      <dgm:prSet/>
      <dgm:spPr/>
      <dgm:t>
        <a:bodyPr/>
        <a:lstStyle/>
        <a:p>
          <a:endParaRPr lang="en-US"/>
        </a:p>
      </dgm:t>
    </dgm:pt>
    <dgm:pt modelId="{FE2E15AB-B35F-ED4D-882D-64ED418EFDBC}">
      <dgm:prSet phldrT="[Text]"/>
      <dgm:spPr>
        <a:solidFill>
          <a:schemeClr val="accent2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Providing systems for RMB lending and bond trading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97E5B638-DA1E-BE4C-AAFF-762257223AE1}" type="parTrans" cxnId="{7393DCB0-7048-E145-8135-23527D045E6C}">
      <dgm:prSet/>
      <dgm:spPr/>
      <dgm:t>
        <a:bodyPr/>
        <a:lstStyle/>
        <a:p>
          <a:endParaRPr lang="en-US"/>
        </a:p>
      </dgm:t>
    </dgm:pt>
    <dgm:pt modelId="{744F8C78-0FFF-714D-8944-357B34AC3C2A}" type="sibTrans" cxnId="{7393DCB0-7048-E145-8135-23527D045E6C}">
      <dgm:prSet/>
      <dgm:spPr/>
      <dgm:t>
        <a:bodyPr/>
        <a:lstStyle/>
        <a:p>
          <a:endParaRPr lang="en-US"/>
        </a:p>
      </dgm:t>
    </dgm:pt>
    <dgm:pt modelId="{1E73697A-D555-E44A-8F1A-A06F8B627A99}">
      <dgm:prSet phldrT="[Text]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China Central Depositary Trust &amp; Clearing Co. Ltd. (CCDC) &amp; Shanghai Clearing House (SHCH)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6F945185-9A0D-0948-A363-0460809BFC02}" type="parTrans" cxnId="{B72DA54A-A324-9543-A9C8-721ABCD7452B}">
      <dgm:prSet/>
      <dgm:spPr/>
      <dgm:t>
        <a:bodyPr/>
        <a:lstStyle/>
        <a:p>
          <a:endParaRPr lang="en-US"/>
        </a:p>
      </dgm:t>
    </dgm:pt>
    <dgm:pt modelId="{D17D4EB9-6211-4B44-BEA3-321C3930ADA5}" type="sibTrans" cxnId="{B72DA54A-A324-9543-A9C8-721ABCD7452B}">
      <dgm:prSet/>
      <dgm:spPr/>
      <dgm:t>
        <a:bodyPr/>
        <a:lstStyle/>
        <a:p>
          <a:endParaRPr lang="en-US"/>
        </a:p>
      </dgm:t>
    </dgm:pt>
    <dgm:pt modelId="{3F9E5CE3-BD91-D34B-B7BA-A6E77C44369D}">
      <dgm:prSet phldrT="[Text]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Centralized depositary and settlement for the interbank bond market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B6210B3F-B877-9A4F-9E17-83B5A7D35749}" type="parTrans" cxnId="{BBD84F2D-D4D3-814C-AD4B-6A9EBD2A3ADB}">
      <dgm:prSet/>
      <dgm:spPr/>
      <dgm:t>
        <a:bodyPr/>
        <a:lstStyle/>
        <a:p>
          <a:endParaRPr lang="en-US"/>
        </a:p>
      </dgm:t>
    </dgm:pt>
    <dgm:pt modelId="{DDC04FE5-3F86-654A-803A-7ED2A620347A}" type="sibTrans" cxnId="{BBD84F2D-D4D3-814C-AD4B-6A9EBD2A3ADB}">
      <dgm:prSet/>
      <dgm:spPr/>
      <dgm:t>
        <a:bodyPr/>
        <a:lstStyle/>
        <a:p>
          <a:endParaRPr lang="en-US"/>
        </a:p>
      </dgm:t>
    </dgm:pt>
    <dgm:pt modelId="{CA071AA2-CD55-2541-AEA9-02CCF55BEF47}">
      <dgm:prSet phldrT="[Text]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SHCH began to provide settlement services of SCPs on Dec. 21, 2010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EEE0E267-5CF2-1C41-BA02-C802F4C54986}" type="parTrans" cxnId="{FC9E02E3-6EC8-C848-9E61-0F766AE28B9A}">
      <dgm:prSet/>
      <dgm:spPr/>
      <dgm:t>
        <a:bodyPr/>
        <a:lstStyle/>
        <a:p>
          <a:endParaRPr lang="en-US"/>
        </a:p>
      </dgm:t>
    </dgm:pt>
    <dgm:pt modelId="{76E229A2-69CD-2C4E-801F-4D3FCAE385D6}" type="sibTrans" cxnId="{FC9E02E3-6EC8-C848-9E61-0F766AE28B9A}">
      <dgm:prSet/>
      <dgm:spPr/>
      <dgm:t>
        <a:bodyPr/>
        <a:lstStyle/>
        <a:p>
          <a:endParaRPr lang="en-US"/>
        </a:p>
      </dgm:t>
    </dgm:pt>
    <dgm:pt modelId="{AC63933A-9F48-6047-B7D3-1F8DA3F26C02}">
      <dgm:prSet/>
      <dgm:spPr>
        <a:solidFill>
          <a:srgbClr val="AA5D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National Association of Financial Market Institutional Investors (NAFMII)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2B7B1444-B3BE-3440-8675-70C6630D6CBD}" type="parTrans" cxnId="{EECA4CD1-6CE5-CC46-BA75-EFAAC48A5C63}">
      <dgm:prSet/>
      <dgm:spPr/>
      <dgm:t>
        <a:bodyPr/>
        <a:lstStyle/>
        <a:p>
          <a:endParaRPr lang="en-US"/>
        </a:p>
      </dgm:t>
    </dgm:pt>
    <dgm:pt modelId="{B93F0D3D-0E5F-C34E-956F-8827309385D6}" type="sibTrans" cxnId="{EECA4CD1-6CE5-CC46-BA75-EFAAC48A5C63}">
      <dgm:prSet/>
      <dgm:spPr/>
      <dgm:t>
        <a:bodyPr/>
        <a:lstStyle/>
        <a:p>
          <a:endParaRPr lang="en-US"/>
        </a:p>
      </dgm:t>
    </dgm:pt>
    <dgm:pt modelId="{60009535-A3BD-1C4C-B842-3FD1AAB37549}">
      <dgm:prSet/>
      <dgm:spPr>
        <a:solidFill>
          <a:srgbClr val="AA5D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Self-discipline organization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BA50ECA6-593C-C74E-BAB2-F909A540016A}" type="parTrans" cxnId="{B4C75912-65DA-5D40-83C2-19F21F95FFAD}">
      <dgm:prSet/>
      <dgm:spPr/>
      <dgm:t>
        <a:bodyPr/>
        <a:lstStyle/>
        <a:p>
          <a:endParaRPr lang="en-US"/>
        </a:p>
      </dgm:t>
    </dgm:pt>
    <dgm:pt modelId="{6DAA78E5-7823-6B4C-A794-1D14EBBAF526}" type="sibTrans" cxnId="{B4C75912-65DA-5D40-83C2-19F21F95FFAD}">
      <dgm:prSet/>
      <dgm:spPr/>
      <dgm:t>
        <a:bodyPr/>
        <a:lstStyle/>
        <a:p>
          <a:endParaRPr lang="en-US"/>
        </a:p>
      </dgm:t>
    </dgm:pt>
    <dgm:pt modelId="{EEC64459-81AD-654D-B623-C78BB716BBF7}">
      <dgm:prSet/>
      <dgm:spPr>
        <a:solidFill>
          <a:srgbClr val="AA5D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Conducts bond issuer access management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A4D70622-0478-9F4D-9514-9DD73368F612}" type="parTrans" cxnId="{7488F807-917E-9E40-9931-FE80F2040A32}">
      <dgm:prSet/>
      <dgm:spPr/>
      <dgm:t>
        <a:bodyPr/>
        <a:lstStyle/>
        <a:p>
          <a:endParaRPr lang="en-US"/>
        </a:p>
      </dgm:t>
    </dgm:pt>
    <dgm:pt modelId="{6E4F879E-1E05-EE41-BCCE-EFA2100E2E85}" type="sibTrans" cxnId="{7488F807-917E-9E40-9931-FE80F2040A32}">
      <dgm:prSet/>
      <dgm:spPr/>
      <dgm:t>
        <a:bodyPr/>
        <a:lstStyle/>
        <a:p>
          <a:endParaRPr lang="en-US"/>
        </a:p>
      </dgm:t>
    </dgm:pt>
    <dgm:pt modelId="{748E96D5-9F93-D441-AE8A-EEF58EB5609B}" type="pres">
      <dgm:prSet presAssocID="{AEA78E2D-178C-974B-BCAB-9275FDB888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A718C7-358C-4F41-9F20-C3F00442321E}" type="pres">
      <dgm:prSet presAssocID="{346B0A9B-FEA6-3D45-9CD9-B26A29E6D33C}" presName="comp" presStyleCnt="0"/>
      <dgm:spPr/>
    </dgm:pt>
    <dgm:pt modelId="{CFA541ED-00BC-0244-B61C-453BA802F3EC}" type="pres">
      <dgm:prSet presAssocID="{346B0A9B-FEA6-3D45-9CD9-B26A29E6D33C}" presName="box" presStyleLbl="node1" presStyleIdx="0" presStyleCnt="4"/>
      <dgm:spPr/>
      <dgm:t>
        <a:bodyPr/>
        <a:lstStyle/>
        <a:p>
          <a:endParaRPr lang="en-US"/>
        </a:p>
      </dgm:t>
    </dgm:pt>
    <dgm:pt modelId="{95F28237-DE23-A943-BA9A-15FDA0D91116}" type="pres">
      <dgm:prSet presAssocID="{346B0A9B-FEA6-3D45-9CD9-B26A29E6D33C}" presName="img" presStyleLbl="fgImgPlace1" presStyleIdx="0" presStyleCnt="4"/>
      <dgm:spPr>
        <a:blipFill>
          <a:blip xmlns:r="http://schemas.openxmlformats.org/officeDocument/2006/relationships" r:embed="rId1" cstate="print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72E8EE5B-A70C-6644-8AE8-3AB3E7ADEEC7}" type="pres">
      <dgm:prSet presAssocID="{346B0A9B-FEA6-3D45-9CD9-B26A29E6D33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C6B6-D363-9F4C-81EF-1BB5495AAB29}" type="pres">
      <dgm:prSet presAssocID="{B183F672-A5BA-0644-83BC-8BC3DFF15859}" presName="spacer" presStyleCnt="0"/>
      <dgm:spPr/>
    </dgm:pt>
    <dgm:pt modelId="{81979625-078D-D748-B3A6-D064AFD12A5A}" type="pres">
      <dgm:prSet presAssocID="{BCC57F81-BC85-C947-B5B5-A4BC72AA0F21}" presName="comp" presStyleCnt="0"/>
      <dgm:spPr/>
    </dgm:pt>
    <dgm:pt modelId="{4BFAE85E-26BB-F242-9216-C5D334C0C392}" type="pres">
      <dgm:prSet presAssocID="{BCC57F81-BC85-C947-B5B5-A4BC72AA0F21}" presName="box" presStyleLbl="node1" presStyleIdx="1" presStyleCnt="4"/>
      <dgm:spPr/>
      <dgm:t>
        <a:bodyPr/>
        <a:lstStyle/>
        <a:p>
          <a:endParaRPr lang="en-US"/>
        </a:p>
      </dgm:t>
    </dgm:pt>
    <dgm:pt modelId="{1A202124-AB89-DF4B-90FF-318602E11374}" type="pres">
      <dgm:prSet presAssocID="{BCC57F81-BC85-C947-B5B5-A4BC72AA0F21}" presName="img" presStyleLbl="fgImgPlace1" presStyleIdx="1" presStyleCnt="4"/>
      <dgm:spPr>
        <a:blipFill>
          <a:blip xmlns:r="http://schemas.openxmlformats.org/officeDocument/2006/relationships" r:embed="rId2" cstate="print">
            <a:duotone>
              <a:schemeClr val="accent5">
                <a:hueOff val="2517"/>
                <a:satOff val="-137"/>
                <a:lumOff val="5111"/>
                <a:alphaOff val="0"/>
                <a:shade val="20000"/>
                <a:satMod val="200000"/>
              </a:schemeClr>
              <a:schemeClr val="accent5">
                <a:hueOff val="2517"/>
                <a:satOff val="-137"/>
                <a:lumOff val="511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CB5B0F08-941F-7E43-9A10-03363F46EA2A}" type="pres">
      <dgm:prSet presAssocID="{BCC57F81-BC85-C947-B5B5-A4BC72AA0F2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A7617-EDCC-3245-9D3F-8AD5D75BF695}" type="pres">
      <dgm:prSet presAssocID="{15EA6032-265A-2946-BE4A-5A68C65E236F}" presName="spacer" presStyleCnt="0"/>
      <dgm:spPr/>
    </dgm:pt>
    <dgm:pt modelId="{283B9BF5-1058-274C-A8D0-3EE32F72B107}" type="pres">
      <dgm:prSet presAssocID="{1E73697A-D555-E44A-8F1A-A06F8B627A99}" presName="comp" presStyleCnt="0"/>
      <dgm:spPr/>
    </dgm:pt>
    <dgm:pt modelId="{9F8BDD69-30A8-944B-BF12-56BC2297AAAB}" type="pres">
      <dgm:prSet presAssocID="{1E73697A-D555-E44A-8F1A-A06F8B627A99}" presName="box" presStyleLbl="node1" presStyleIdx="2" presStyleCnt="4"/>
      <dgm:spPr/>
      <dgm:t>
        <a:bodyPr/>
        <a:lstStyle/>
        <a:p>
          <a:endParaRPr lang="en-US"/>
        </a:p>
      </dgm:t>
    </dgm:pt>
    <dgm:pt modelId="{2B7DAC1F-C4C8-3148-95AA-DD1CDB13BC35}" type="pres">
      <dgm:prSet presAssocID="{1E73697A-D555-E44A-8F1A-A06F8B627A99}" presName="img" presStyleLbl="fgImgPlace1" presStyleIdx="2" presStyleCnt="4" custLinFactNeighborX="-834" custLinFactNeighborY="15290"/>
      <dgm:spPr>
        <a:blipFill>
          <a:blip xmlns:r="http://schemas.openxmlformats.org/officeDocument/2006/relationships" r:embed="rId3" cstate="print">
            <a:duotone>
              <a:schemeClr val="accent5">
                <a:hueOff val="5034"/>
                <a:satOff val="-274"/>
                <a:lumOff val="10222"/>
                <a:alphaOff val="0"/>
                <a:shade val="20000"/>
                <a:satMod val="200000"/>
              </a:schemeClr>
              <a:schemeClr val="accent5">
                <a:hueOff val="5034"/>
                <a:satOff val="-274"/>
                <a:lumOff val="1022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53DCBAB4-A81F-814D-8411-7D600D7F10AE}" type="pres">
      <dgm:prSet presAssocID="{1E73697A-D555-E44A-8F1A-A06F8B627A9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07085-0888-4449-A196-7F5E838E4A37}" type="pres">
      <dgm:prSet presAssocID="{D17D4EB9-6211-4B44-BEA3-321C3930ADA5}" presName="spacer" presStyleCnt="0"/>
      <dgm:spPr/>
    </dgm:pt>
    <dgm:pt modelId="{AF3ADC90-687C-8545-BCF0-A55E1D57B3B9}" type="pres">
      <dgm:prSet presAssocID="{AC63933A-9F48-6047-B7D3-1F8DA3F26C02}" presName="comp" presStyleCnt="0"/>
      <dgm:spPr/>
    </dgm:pt>
    <dgm:pt modelId="{FBD03152-945D-FF45-BA68-FBCB2BC5DE64}" type="pres">
      <dgm:prSet presAssocID="{AC63933A-9F48-6047-B7D3-1F8DA3F26C02}" presName="box" presStyleLbl="node1" presStyleIdx="3" presStyleCnt="4"/>
      <dgm:spPr/>
      <dgm:t>
        <a:bodyPr/>
        <a:lstStyle/>
        <a:p>
          <a:endParaRPr lang="en-US"/>
        </a:p>
      </dgm:t>
    </dgm:pt>
    <dgm:pt modelId="{1137C75E-0A3B-DB40-9F82-919B9D9C8514}" type="pres">
      <dgm:prSet presAssocID="{AC63933A-9F48-6047-B7D3-1F8DA3F26C02}" presName="img" presStyleLbl="fgImgPlace1" presStyleIdx="3" presStyleCnt="4"/>
      <dgm:spPr>
        <a:blipFill>
          <a:blip xmlns:r="http://schemas.openxmlformats.org/officeDocument/2006/relationships" r:embed="rId4">
            <a:duotone>
              <a:schemeClr val="accent5">
                <a:hueOff val="7550"/>
                <a:satOff val="-411"/>
                <a:lumOff val="15333"/>
                <a:alphaOff val="0"/>
                <a:shade val="20000"/>
                <a:satMod val="200000"/>
              </a:schemeClr>
              <a:schemeClr val="accent5">
                <a:hueOff val="7550"/>
                <a:satOff val="-411"/>
                <a:lumOff val="1533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6EF61A1-1BF2-9741-9E76-2CA09D564644}" type="pres">
      <dgm:prSet presAssocID="{AC63933A-9F48-6047-B7D3-1F8DA3F26C0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9A01E6-B0F0-4202-8AC4-431B1D474335}" type="presOf" srcId="{FE2E15AB-B35F-ED4D-882D-64ED418EFDBC}" destId="{CB5B0F08-941F-7E43-9A10-03363F46EA2A}" srcOrd="1" destOrd="2" presId="urn:microsoft.com/office/officeart/2005/8/layout/vList4#1"/>
    <dgm:cxn modelId="{229A3DC7-7E3A-4D4B-915E-5507EE5B4DFC}" type="presOf" srcId="{BCC57F81-BC85-C947-B5B5-A4BC72AA0F21}" destId="{CB5B0F08-941F-7E43-9A10-03363F46EA2A}" srcOrd="1" destOrd="0" presId="urn:microsoft.com/office/officeart/2005/8/layout/vList4#1"/>
    <dgm:cxn modelId="{A17267EB-52FC-4E52-BDFF-FE0410CAE389}" type="presOf" srcId="{FE2E15AB-B35F-ED4D-882D-64ED418EFDBC}" destId="{4BFAE85E-26BB-F242-9216-C5D334C0C392}" srcOrd="0" destOrd="2" presId="urn:microsoft.com/office/officeart/2005/8/layout/vList4#1"/>
    <dgm:cxn modelId="{69665F6B-2CE6-48BC-B4BD-DA871370568D}" type="presOf" srcId="{EEC64459-81AD-654D-B623-C78BB716BBF7}" destId="{76EF61A1-1BF2-9741-9E76-2CA09D564644}" srcOrd="1" destOrd="2" presId="urn:microsoft.com/office/officeart/2005/8/layout/vList4#1"/>
    <dgm:cxn modelId="{E819601E-DFB8-4DBD-9763-99E5A2FBFA14}" type="presOf" srcId="{CA071AA2-CD55-2541-AEA9-02CCF55BEF47}" destId="{53DCBAB4-A81F-814D-8411-7D600D7F10AE}" srcOrd="1" destOrd="2" presId="urn:microsoft.com/office/officeart/2005/8/layout/vList4#1"/>
    <dgm:cxn modelId="{96BED49C-D8B7-4745-8E83-A0F5AFA577E6}" srcId="{AEA78E2D-178C-974B-BCAB-9275FDB88849}" destId="{BCC57F81-BC85-C947-B5B5-A4BC72AA0F21}" srcOrd="1" destOrd="0" parTransId="{2C00C896-FA8D-294A-B602-56D8AC3FA767}" sibTransId="{15EA6032-265A-2946-BE4A-5A68C65E236F}"/>
    <dgm:cxn modelId="{13E34791-2FB6-44E0-AB92-8D11BBADEB5A}" type="presOf" srcId="{60009535-A3BD-1C4C-B842-3FD1AAB37549}" destId="{76EF61A1-1BF2-9741-9E76-2CA09D564644}" srcOrd="1" destOrd="1" presId="urn:microsoft.com/office/officeart/2005/8/layout/vList4#1"/>
    <dgm:cxn modelId="{D043DD71-B2D2-A94F-918C-EA507F025840}" srcId="{BCC57F81-BC85-C947-B5B5-A4BC72AA0F21}" destId="{EC223323-A72D-5D49-AE3C-3F282A519240}" srcOrd="0" destOrd="0" parTransId="{853838F9-9FB6-4648-B7BC-C7A8281F0DB7}" sibTransId="{3C8E9E7B-AE46-334A-89F8-40BE2FE1CC10}"/>
    <dgm:cxn modelId="{B093EC17-8298-4533-BD20-CA99188BB769}" type="presOf" srcId="{EC223323-A72D-5D49-AE3C-3F282A519240}" destId="{4BFAE85E-26BB-F242-9216-C5D334C0C392}" srcOrd="0" destOrd="1" presId="urn:microsoft.com/office/officeart/2005/8/layout/vList4#1"/>
    <dgm:cxn modelId="{820470DB-74AF-4C0C-9C52-954AD5869778}" type="presOf" srcId="{AC63933A-9F48-6047-B7D3-1F8DA3F26C02}" destId="{FBD03152-945D-FF45-BA68-FBCB2BC5DE64}" srcOrd="0" destOrd="0" presId="urn:microsoft.com/office/officeart/2005/8/layout/vList4#1"/>
    <dgm:cxn modelId="{B72DA54A-A324-9543-A9C8-721ABCD7452B}" srcId="{AEA78E2D-178C-974B-BCAB-9275FDB88849}" destId="{1E73697A-D555-E44A-8F1A-A06F8B627A99}" srcOrd="2" destOrd="0" parTransId="{6F945185-9A0D-0948-A363-0460809BFC02}" sibTransId="{D17D4EB9-6211-4B44-BEA3-321C3930ADA5}"/>
    <dgm:cxn modelId="{BBD84F2D-D4D3-814C-AD4B-6A9EBD2A3ADB}" srcId="{1E73697A-D555-E44A-8F1A-A06F8B627A99}" destId="{3F9E5CE3-BD91-D34B-B7BA-A6E77C44369D}" srcOrd="0" destOrd="0" parTransId="{B6210B3F-B877-9A4F-9E17-83B5A7D35749}" sibTransId="{DDC04FE5-3F86-654A-803A-7ED2A620347A}"/>
    <dgm:cxn modelId="{A8531543-990E-4D27-B9DF-952CE339DB5F}" type="presOf" srcId="{AC63933A-9F48-6047-B7D3-1F8DA3F26C02}" destId="{76EF61A1-1BF2-9741-9E76-2CA09D564644}" srcOrd="1" destOrd="0" presId="urn:microsoft.com/office/officeart/2005/8/layout/vList4#1"/>
    <dgm:cxn modelId="{C5638892-D4F5-4BD2-96B4-E4D847BC606E}" type="presOf" srcId="{11A93B74-8206-684E-8BF4-11C05E20FB95}" destId="{CFA541ED-00BC-0244-B61C-453BA802F3EC}" srcOrd="0" destOrd="2" presId="urn:microsoft.com/office/officeart/2005/8/layout/vList4#1"/>
    <dgm:cxn modelId="{10E715D5-08A5-4FF8-AF7C-A4ED57065196}" type="presOf" srcId="{8469B244-0EBE-E846-AF23-2F6C073D57E3}" destId="{CFA541ED-00BC-0244-B61C-453BA802F3EC}" srcOrd="0" destOrd="1" presId="urn:microsoft.com/office/officeart/2005/8/layout/vList4#1"/>
    <dgm:cxn modelId="{CE8FD93A-8CC1-D348-AA4B-A03EB3267EF2}" srcId="{346B0A9B-FEA6-3D45-9CD9-B26A29E6D33C}" destId="{8469B244-0EBE-E846-AF23-2F6C073D57E3}" srcOrd="0" destOrd="0" parTransId="{34E4B054-2FB1-0D40-A9EB-5D0066DE237E}" sibTransId="{0352BF25-18CE-6742-8827-B46B3A815D88}"/>
    <dgm:cxn modelId="{B4C75912-65DA-5D40-83C2-19F21F95FFAD}" srcId="{AC63933A-9F48-6047-B7D3-1F8DA3F26C02}" destId="{60009535-A3BD-1C4C-B842-3FD1AAB37549}" srcOrd="0" destOrd="0" parTransId="{BA50ECA6-593C-C74E-BAB2-F909A540016A}" sibTransId="{6DAA78E5-7823-6B4C-A794-1D14EBBAF526}"/>
    <dgm:cxn modelId="{B952B871-8078-4FFA-9BFF-2FD538285FE4}" type="presOf" srcId="{346B0A9B-FEA6-3D45-9CD9-B26A29E6D33C}" destId="{CFA541ED-00BC-0244-B61C-453BA802F3EC}" srcOrd="0" destOrd="0" presId="urn:microsoft.com/office/officeart/2005/8/layout/vList4#1"/>
    <dgm:cxn modelId="{70D8290D-EAF4-4C18-9F3A-B2F801F68253}" type="presOf" srcId="{EEC64459-81AD-654D-B623-C78BB716BBF7}" destId="{FBD03152-945D-FF45-BA68-FBCB2BC5DE64}" srcOrd="0" destOrd="2" presId="urn:microsoft.com/office/officeart/2005/8/layout/vList4#1"/>
    <dgm:cxn modelId="{3215EF0B-A42C-484A-9C30-8E06499C5CC6}" type="presOf" srcId="{3F9E5CE3-BD91-D34B-B7BA-A6E77C44369D}" destId="{9F8BDD69-30A8-944B-BF12-56BC2297AAAB}" srcOrd="0" destOrd="1" presId="urn:microsoft.com/office/officeart/2005/8/layout/vList4#1"/>
    <dgm:cxn modelId="{51948911-BAC0-4C3F-86C0-00DB638486CD}" type="presOf" srcId="{3F9E5CE3-BD91-D34B-B7BA-A6E77C44369D}" destId="{53DCBAB4-A81F-814D-8411-7D600D7F10AE}" srcOrd="1" destOrd="1" presId="urn:microsoft.com/office/officeart/2005/8/layout/vList4#1"/>
    <dgm:cxn modelId="{D8F63D3F-ED08-4414-8EDF-489D809680C5}" type="presOf" srcId="{346B0A9B-FEA6-3D45-9CD9-B26A29E6D33C}" destId="{72E8EE5B-A70C-6644-8AE8-3AB3E7ADEEC7}" srcOrd="1" destOrd="0" presId="urn:microsoft.com/office/officeart/2005/8/layout/vList4#1"/>
    <dgm:cxn modelId="{0198D63C-2E16-46BB-95AE-836823948290}" type="presOf" srcId="{AEA78E2D-178C-974B-BCAB-9275FDB88849}" destId="{748E96D5-9F93-D441-AE8A-EEF58EB5609B}" srcOrd="0" destOrd="0" presId="urn:microsoft.com/office/officeart/2005/8/layout/vList4#1"/>
    <dgm:cxn modelId="{6D926C53-E2CE-B849-B5DB-26D329DF649E}" srcId="{346B0A9B-FEA6-3D45-9CD9-B26A29E6D33C}" destId="{11A93B74-8206-684E-8BF4-11C05E20FB95}" srcOrd="1" destOrd="0" parTransId="{9F9BCE6C-2ED1-6746-A931-72EB88CCA5DB}" sibTransId="{3B9917F8-E1CA-E64E-A17B-9F85D0E1E4D2}"/>
    <dgm:cxn modelId="{82D321C0-2AB1-4B5D-A939-DF9C588DE9AE}" type="presOf" srcId="{8469B244-0EBE-E846-AF23-2F6C073D57E3}" destId="{72E8EE5B-A70C-6644-8AE8-3AB3E7ADEEC7}" srcOrd="1" destOrd="1" presId="urn:microsoft.com/office/officeart/2005/8/layout/vList4#1"/>
    <dgm:cxn modelId="{7488F807-917E-9E40-9931-FE80F2040A32}" srcId="{AC63933A-9F48-6047-B7D3-1F8DA3F26C02}" destId="{EEC64459-81AD-654D-B623-C78BB716BBF7}" srcOrd="1" destOrd="0" parTransId="{A4D70622-0478-9F4D-9514-9DD73368F612}" sibTransId="{6E4F879E-1E05-EE41-BCCE-EFA2100E2E85}"/>
    <dgm:cxn modelId="{75FBDC63-04A8-4C94-8A0F-5DCFD9701BA9}" type="presOf" srcId="{11A93B74-8206-684E-8BF4-11C05E20FB95}" destId="{72E8EE5B-A70C-6644-8AE8-3AB3E7ADEEC7}" srcOrd="1" destOrd="2" presId="urn:microsoft.com/office/officeart/2005/8/layout/vList4#1"/>
    <dgm:cxn modelId="{F93D61DF-F0AC-4356-A508-69CB9EEE5A78}" type="presOf" srcId="{60009535-A3BD-1C4C-B842-3FD1AAB37549}" destId="{FBD03152-945D-FF45-BA68-FBCB2BC5DE64}" srcOrd="0" destOrd="1" presId="urn:microsoft.com/office/officeart/2005/8/layout/vList4#1"/>
    <dgm:cxn modelId="{7393DCB0-7048-E145-8135-23527D045E6C}" srcId="{BCC57F81-BC85-C947-B5B5-A4BC72AA0F21}" destId="{FE2E15AB-B35F-ED4D-882D-64ED418EFDBC}" srcOrd="1" destOrd="0" parTransId="{97E5B638-DA1E-BE4C-AAFF-762257223AE1}" sibTransId="{744F8C78-0FFF-714D-8944-357B34AC3C2A}"/>
    <dgm:cxn modelId="{812B0769-5362-4F9F-BE62-98C045A8B738}" type="presOf" srcId="{CA071AA2-CD55-2541-AEA9-02CCF55BEF47}" destId="{9F8BDD69-30A8-944B-BF12-56BC2297AAAB}" srcOrd="0" destOrd="2" presId="urn:microsoft.com/office/officeart/2005/8/layout/vList4#1"/>
    <dgm:cxn modelId="{47BCCA75-2D04-B640-8F96-6656594152D0}" srcId="{AEA78E2D-178C-974B-BCAB-9275FDB88849}" destId="{346B0A9B-FEA6-3D45-9CD9-B26A29E6D33C}" srcOrd="0" destOrd="0" parTransId="{C153082E-12A6-4A49-B397-8B6DD57BDB69}" sibTransId="{B183F672-A5BA-0644-83BC-8BC3DFF15859}"/>
    <dgm:cxn modelId="{EECA4CD1-6CE5-CC46-BA75-EFAAC48A5C63}" srcId="{AEA78E2D-178C-974B-BCAB-9275FDB88849}" destId="{AC63933A-9F48-6047-B7D3-1F8DA3F26C02}" srcOrd="3" destOrd="0" parTransId="{2B7B1444-B3BE-3440-8675-70C6630D6CBD}" sibTransId="{B93F0D3D-0E5F-C34E-956F-8827309385D6}"/>
    <dgm:cxn modelId="{FC9E02E3-6EC8-C848-9E61-0F766AE28B9A}" srcId="{1E73697A-D555-E44A-8F1A-A06F8B627A99}" destId="{CA071AA2-CD55-2541-AEA9-02CCF55BEF47}" srcOrd="1" destOrd="0" parTransId="{EEE0E267-5CF2-1C41-BA02-C802F4C54986}" sibTransId="{76E229A2-69CD-2C4E-801F-4D3FCAE385D6}"/>
    <dgm:cxn modelId="{AC99F7A9-E3D7-4AE9-8636-86DAA09CD1C9}" type="presOf" srcId="{BCC57F81-BC85-C947-B5B5-A4BC72AA0F21}" destId="{4BFAE85E-26BB-F242-9216-C5D334C0C392}" srcOrd="0" destOrd="0" presId="urn:microsoft.com/office/officeart/2005/8/layout/vList4#1"/>
    <dgm:cxn modelId="{50645806-8B7F-436C-95E0-78D18259D360}" type="presOf" srcId="{1E73697A-D555-E44A-8F1A-A06F8B627A99}" destId="{53DCBAB4-A81F-814D-8411-7D600D7F10AE}" srcOrd="1" destOrd="0" presId="urn:microsoft.com/office/officeart/2005/8/layout/vList4#1"/>
    <dgm:cxn modelId="{54EDE1DA-1E04-4732-99E7-72D188E8F865}" type="presOf" srcId="{EC223323-A72D-5D49-AE3C-3F282A519240}" destId="{CB5B0F08-941F-7E43-9A10-03363F46EA2A}" srcOrd="1" destOrd="1" presId="urn:microsoft.com/office/officeart/2005/8/layout/vList4#1"/>
    <dgm:cxn modelId="{D095C63C-28DB-41EE-8F7C-A352681D70E4}" type="presOf" srcId="{1E73697A-D555-E44A-8F1A-A06F8B627A99}" destId="{9F8BDD69-30A8-944B-BF12-56BC2297AAAB}" srcOrd="0" destOrd="0" presId="urn:microsoft.com/office/officeart/2005/8/layout/vList4#1"/>
    <dgm:cxn modelId="{00741710-1C40-4E2E-8E1F-C0C1140A341E}" type="presParOf" srcId="{748E96D5-9F93-D441-AE8A-EEF58EB5609B}" destId="{B0A718C7-358C-4F41-9F20-C3F00442321E}" srcOrd="0" destOrd="0" presId="urn:microsoft.com/office/officeart/2005/8/layout/vList4#1"/>
    <dgm:cxn modelId="{CC20EA6E-F50C-45B7-9C9D-26554622ACA0}" type="presParOf" srcId="{B0A718C7-358C-4F41-9F20-C3F00442321E}" destId="{CFA541ED-00BC-0244-B61C-453BA802F3EC}" srcOrd="0" destOrd="0" presId="urn:microsoft.com/office/officeart/2005/8/layout/vList4#1"/>
    <dgm:cxn modelId="{3A3DBF98-40D4-4F41-A76F-FC9DB88AB50C}" type="presParOf" srcId="{B0A718C7-358C-4F41-9F20-C3F00442321E}" destId="{95F28237-DE23-A943-BA9A-15FDA0D91116}" srcOrd="1" destOrd="0" presId="urn:microsoft.com/office/officeart/2005/8/layout/vList4#1"/>
    <dgm:cxn modelId="{AE132B2C-EF67-48C8-8C98-5C252B457EFE}" type="presParOf" srcId="{B0A718C7-358C-4F41-9F20-C3F00442321E}" destId="{72E8EE5B-A70C-6644-8AE8-3AB3E7ADEEC7}" srcOrd="2" destOrd="0" presId="urn:microsoft.com/office/officeart/2005/8/layout/vList4#1"/>
    <dgm:cxn modelId="{F66089EB-6FB6-4FE4-BACA-3B57E167209E}" type="presParOf" srcId="{748E96D5-9F93-D441-AE8A-EEF58EB5609B}" destId="{AAC8C6B6-D363-9F4C-81EF-1BB5495AAB29}" srcOrd="1" destOrd="0" presId="urn:microsoft.com/office/officeart/2005/8/layout/vList4#1"/>
    <dgm:cxn modelId="{C0C25026-4358-4E4D-A9BC-C032785B93A1}" type="presParOf" srcId="{748E96D5-9F93-D441-AE8A-EEF58EB5609B}" destId="{81979625-078D-D748-B3A6-D064AFD12A5A}" srcOrd="2" destOrd="0" presId="urn:microsoft.com/office/officeart/2005/8/layout/vList4#1"/>
    <dgm:cxn modelId="{437E1638-140F-43CE-9E67-02B21E5BFAA0}" type="presParOf" srcId="{81979625-078D-D748-B3A6-D064AFD12A5A}" destId="{4BFAE85E-26BB-F242-9216-C5D334C0C392}" srcOrd="0" destOrd="0" presId="urn:microsoft.com/office/officeart/2005/8/layout/vList4#1"/>
    <dgm:cxn modelId="{E3E58FB5-77BE-413E-AE13-4D95E792BF8D}" type="presParOf" srcId="{81979625-078D-D748-B3A6-D064AFD12A5A}" destId="{1A202124-AB89-DF4B-90FF-318602E11374}" srcOrd="1" destOrd="0" presId="urn:microsoft.com/office/officeart/2005/8/layout/vList4#1"/>
    <dgm:cxn modelId="{31876FC4-9BA8-4583-A7B1-13EF144C3890}" type="presParOf" srcId="{81979625-078D-D748-B3A6-D064AFD12A5A}" destId="{CB5B0F08-941F-7E43-9A10-03363F46EA2A}" srcOrd="2" destOrd="0" presId="urn:microsoft.com/office/officeart/2005/8/layout/vList4#1"/>
    <dgm:cxn modelId="{C5B93CAB-7C1A-4D21-BAC2-A614159F6296}" type="presParOf" srcId="{748E96D5-9F93-D441-AE8A-EEF58EB5609B}" destId="{22BA7617-EDCC-3245-9D3F-8AD5D75BF695}" srcOrd="3" destOrd="0" presId="urn:microsoft.com/office/officeart/2005/8/layout/vList4#1"/>
    <dgm:cxn modelId="{75193A54-1A72-49BD-9656-FB0923FBB663}" type="presParOf" srcId="{748E96D5-9F93-D441-AE8A-EEF58EB5609B}" destId="{283B9BF5-1058-274C-A8D0-3EE32F72B107}" srcOrd="4" destOrd="0" presId="urn:microsoft.com/office/officeart/2005/8/layout/vList4#1"/>
    <dgm:cxn modelId="{261704E0-8460-44E9-B88B-6A1BC80A2A5C}" type="presParOf" srcId="{283B9BF5-1058-274C-A8D0-3EE32F72B107}" destId="{9F8BDD69-30A8-944B-BF12-56BC2297AAAB}" srcOrd="0" destOrd="0" presId="urn:microsoft.com/office/officeart/2005/8/layout/vList4#1"/>
    <dgm:cxn modelId="{352EFF0C-0795-4E98-B493-2F0D0E1EC2DD}" type="presParOf" srcId="{283B9BF5-1058-274C-A8D0-3EE32F72B107}" destId="{2B7DAC1F-C4C8-3148-95AA-DD1CDB13BC35}" srcOrd="1" destOrd="0" presId="urn:microsoft.com/office/officeart/2005/8/layout/vList4#1"/>
    <dgm:cxn modelId="{E1543AF0-90C6-4630-9806-05715C0AD831}" type="presParOf" srcId="{283B9BF5-1058-274C-A8D0-3EE32F72B107}" destId="{53DCBAB4-A81F-814D-8411-7D600D7F10AE}" srcOrd="2" destOrd="0" presId="urn:microsoft.com/office/officeart/2005/8/layout/vList4#1"/>
    <dgm:cxn modelId="{731177D3-35D5-4C08-9C96-E179031E35E7}" type="presParOf" srcId="{748E96D5-9F93-D441-AE8A-EEF58EB5609B}" destId="{FEA07085-0888-4449-A196-7F5E838E4A37}" srcOrd="5" destOrd="0" presId="urn:microsoft.com/office/officeart/2005/8/layout/vList4#1"/>
    <dgm:cxn modelId="{3A1FE158-05F6-4473-A6BC-914BCC7A6967}" type="presParOf" srcId="{748E96D5-9F93-D441-AE8A-EEF58EB5609B}" destId="{AF3ADC90-687C-8545-BCF0-A55E1D57B3B9}" srcOrd="6" destOrd="0" presId="urn:microsoft.com/office/officeart/2005/8/layout/vList4#1"/>
    <dgm:cxn modelId="{37592C6D-DB88-4A26-8614-FDF1267FCEB5}" type="presParOf" srcId="{AF3ADC90-687C-8545-BCF0-A55E1D57B3B9}" destId="{FBD03152-945D-FF45-BA68-FBCB2BC5DE64}" srcOrd="0" destOrd="0" presId="urn:microsoft.com/office/officeart/2005/8/layout/vList4#1"/>
    <dgm:cxn modelId="{76CD2DE9-A6C7-49A7-BED3-2C97EFAF1FE7}" type="presParOf" srcId="{AF3ADC90-687C-8545-BCF0-A55E1D57B3B9}" destId="{1137C75E-0A3B-DB40-9F82-919B9D9C8514}" srcOrd="1" destOrd="0" presId="urn:microsoft.com/office/officeart/2005/8/layout/vList4#1"/>
    <dgm:cxn modelId="{31AE1A04-E574-4735-AB9F-E5D20ABBB903}" type="presParOf" srcId="{AF3ADC90-687C-8545-BCF0-A55E1D57B3B9}" destId="{76EF61A1-1BF2-9741-9E76-2CA09D56464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A78E2D-178C-974B-BCAB-9275FDB88849}" type="doc">
      <dgm:prSet loTypeId="urn:microsoft.com/office/officeart/2005/8/layout/vList5" loCatId="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346B0A9B-FEA6-3D45-9CD9-B26A29E6D33C}">
      <dgm:prSet phldrT="[Text]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Trading Platform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C153082E-12A6-4A49-B397-8B6DD57BDB69}" type="parTrans" cxnId="{47BCCA75-2D04-B640-8F96-6656594152D0}">
      <dgm:prSet/>
      <dgm:spPr/>
      <dgm:t>
        <a:bodyPr/>
        <a:lstStyle/>
        <a:p>
          <a:endParaRPr lang="en-US"/>
        </a:p>
      </dgm:t>
    </dgm:pt>
    <dgm:pt modelId="{B183F672-A5BA-0644-83BC-8BC3DFF15859}" type="sibTrans" cxnId="{47BCCA75-2D04-B640-8F96-6656594152D0}">
      <dgm:prSet/>
      <dgm:spPr/>
      <dgm:t>
        <a:bodyPr/>
        <a:lstStyle/>
        <a:p>
          <a:endParaRPr lang="en-US"/>
        </a:p>
      </dgm:t>
    </dgm:pt>
    <dgm:pt modelId="{8469B244-0EBE-E846-AF23-2F6C073D57E3}">
      <dgm:prSet phldrT="[Text]"/>
      <dgm:spPr>
        <a:noFill/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Domestic Currency Trading System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34E4B054-2FB1-0D40-A9EB-5D0066DE237E}" type="parTrans" cxnId="{CE8FD93A-8CC1-D348-AA4B-A03EB3267EF2}">
      <dgm:prSet/>
      <dgm:spPr/>
      <dgm:t>
        <a:bodyPr/>
        <a:lstStyle/>
        <a:p>
          <a:endParaRPr lang="en-US"/>
        </a:p>
      </dgm:t>
    </dgm:pt>
    <dgm:pt modelId="{0352BF25-18CE-6742-8827-B46B3A815D88}" type="sibTrans" cxnId="{CE8FD93A-8CC1-D348-AA4B-A03EB3267EF2}">
      <dgm:prSet/>
      <dgm:spPr/>
      <dgm:t>
        <a:bodyPr/>
        <a:lstStyle/>
        <a:p>
          <a:endParaRPr lang="en-US"/>
        </a:p>
      </dgm:t>
    </dgm:pt>
    <dgm:pt modelId="{11A93B74-8206-684E-8BF4-11C05E20FB95}">
      <dgm:prSet phldrT="[Text]"/>
      <dgm:spPr>
        <a:noFill/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Trading Hours: 9:00 – 12:00, 13:30 – 16:30, Beijing Time, from Monday to Friday, public holidays excluded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9F9BCE6C-2ED1-6746-A931-72EB88CCA5DB}" type="parTrans" cxnId="{6D926C53-E2CE-B849-B5DB-26D329DF649E}">
      <dgm:prSet/>
      <dgm:spPr/>
      <dgm:t>
        <a:bodyPr/>
        <a:lstStyle/>
        <a:p>
          <a:endParaRPr lang="en-US"/>
        </a:p>
      </dgm:t>
    </dgm:pt>
    <dgm:pt modelId="{3B9917F8-E1CA-E64E-A17B-9F85D0E1E4D2}" type="sibTrans" cxnId="{6D926C53-E2CE-B849-B5DB-26D329DF649E}">
      <dgm:prSet/>
      <dgm:spPr/>
      <dgm:t>
        <a:bodyPr/>
        <a:lstStyle/>
        <a:p>
          <a:endParaRPr lang="en-US"/>
        </a:p>
      </dgm:t>
    </dgm:pt>
    <dgm:pt modelId="{BCC57F81-BC85-C947-B5B5-A4BC72AA0F21}">
      <dgm:prSet phldrT="[Text]"/>
      <dgm:spPr>
        <a:solidFill>
          <a:srgbClr val="BB8C8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Depositary and Settlement Platform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2C00C896-FA8D-294A-B602-56D8AC3FA767}" type="parTrans" cxnId="{96BED49C-D8B7-4745-8E83-A0F5AFA577E6}">
      <dgm:prSet/>
      <dgm:spPr/>
      <dgm:t>
        <a:bodyPr/>
        <a:lstStyle/>
        <a:p>
          <a:endParaRPr lang="en-US"/>
        </a:p>
      </dgm:t>
    </dgm:pt>
    <dgm:pt modelId="{15EA6032-265A-2946-BE4A-5A68C65E236F}" type="sibTrans" cxnId="{96BED49C-D8B7-4745-8E83-A0F5AFA577E6}">
      <dgm:prSet/>
      <dgm:spPr/>
      <dgm:t>
        <a:bodyPr/>
        <a:lstStyle/>
        <a:p>
          <a:endParaRPr lang="en-US"/>
        </a:p>
      </dgm:t>
    </dgm:pt>
    <dgm:pt modelId="{EC223323-A72D-5D49-AE3C-3F282A519240}">
      <dgm:prSet phldrT="[Text]"/>
      <dgm:spPr>
        <a:noFill/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Client Terminal Systems of CCDC and SHCH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853838F9-9FB6-4648-B7BC-C7A8281F0DB7}" type="parTrans" cxnId="{D043DD71-B2D2-A94F-918C-EA507F025840}">
      <dgm:prSet/>
      <dgm:spPr/>
      <dgm:t>
        <a:bodyPr/>
        <a:lstStyle/>
        <a:p>
          <a:endParaRPr lang="en-US"/>
        </a:p>
      </dgm:t>
    </dgm:pt>
    <dgm:pt modelId="{3C8E9E7B-AE46-334A-89F8-40BE2FE1CC10}" type="sibTrans" cxnId="{D043DD71-B2D2-A94F-918C-EA507F025840}">
      <dgm:prSet/>
      <dgm:spPr/>
      <dgm:t>
        <a:bodyPr/>
        <a:lstStyle/>
        <a:p>
          <a:endParaRPr lang="en-US"/>
        </a:p>
      </dgm:t>
    </dgm:pt>
    <dgm:pt modelId="{FE2E15AB-B35F-ED4D-882D-64ED418EFDBC}">
      <dgm:prSet phldrT="[Text]"/>
      <dgm:spPr>
        <a:noFill/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Settlement speed (Order Deadline) :                           T+0</a:t>
          </a:r>
          <a:r>
            <a:rPr lang="zh-CN" altLang="en-US" dirty="0" smtClean="0">
              <a:solidFill>
                <a:schemeClr val="tx1"/>
              </a:solidFill>
              <a:latin typeface="+mn-lt"/>
              <a:cs typeface="Arial"/>
            </a:rPr>
            <a:t>（</a:t>
          </a:r>
          <a:r>
            <a:rPr lang="en-US" altLang="zh-CN" dirty="0" smtClean="0">
              <a:solidFill>
                <a:schemeClr val="tx1"/>
              </a:solidFill>
              <a:latin typeface="+mn-lt"/>
              <a:cs typeface="Arial"/>
            </a:rPr>
            <a:t>11:30am)</a:t>
          </a:r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, T+1(16:00pm</a:t>
          </a:r>
          <a:r>
            <a:rPr lang="en-US" altLang="zh-CN" dirty="0" smtClean="0">
              <a:solidFill>
                <a:schemeClr val="tx1"/>
              </a:solidFill>
              <a:latin typeface="+mn-lt"/>
              <a:cs typeface="Arial"/>
            </a:rPr>
            <a:t>)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97E5B638-DA1E-BE4C-AAFF-762257223AE1}" type="parTrans" cxnId="{7393DCB0-7048-E145-8135-23527D045E6C}">
      <dgm:prSet/>
      <dgm:spPr/>
      <dgm:t>
        <a:bodyPr/>
        <a:lstStyle/>
        <a:p>
          <a:endParaRPr lang="en-US"/>
        </a:p>
      </dgm:t>
    </dgm:pt>
    <dgm:pt modelId="{744F8C78-0FFF-714D-8944-357B34AC3C2A}" type="sibTrans" cxnId="{7393DCB0-7048-E145-8135-23527D045E6C}">
      <dgm:prSet/>
      <dgm:spPr/>
      <dgm:t>
        <a:bodyPr/>
        <a:lstStyle/>
        <a:p>
          <a:endParaRPr lang="en-US"/>
        </a:p>
      </dgm:t>
    </dgm:pt>
    <dgm:pt modelId="{1E73697A-D555-E44A-8F1A-A06F8B627A99}">
      <dgm:prSet phldrT="[Text]"/>
      <dgm:spPr>
        <a:solidFill>
          <a:srgbClr val="AA5D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Cash Clearing Platform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6F945185-9A0D-0948-A363-0460809BFC02}" type="parTrans" cxnId="{B72DA54A-A324-9543-A9C8-721ABCD7452B}">
      <dgm:prSet/>
      <dgm:spPr/>
      <dgm:t>
        <a:bodyPr/>
        <a:lstStyle/>
        <a:p>
          <a:endParaRPr lang="en-US"/>
        </a:p>
      </dgm:t>
    </dgm:pt>
    <dgm:pt modelId="{D17D4EB9-6211-4B44-BEA3-321C3930ADA5}" type="sibTrans" cxnId="{B72DA54A-A324-9543-A9C8-721ABCD7452B}">
      <dgm:prSet/>
      <dgm:spPr/>
      <dgm:t>
        <a:bodyPr/>
        <a:lstStyle/>
        <a:p>
          <a:endParaRPr lang="en-US"/>
        </a:p>
      </dgm:t>
    </dgm:pt>
    <dgm:pt modelId="{3F9E5CE3-BD91-D34B-B7BA-A6E77C44369D}">
      <dgm:prSet phldrT="[Text]"/>
      <dgm:spPr>
        <a:noFill/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China National Automatic Payment System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B6210B3F-B877-9A4F-9E17-83B5A7D35749}" type="parTrans" cxnId="{BBD84F2D-D4D3-814C-AD4B-6A9EBD2A3ADB}">
      <dgm:prSet/>
      <dgm:spPr/>
      <dgm:t>
        <a:bodyPr/>
        <a:lstStyle/>
        <a:p>
          <a:endParaRPr lang="en-US"/>
        </a:p>
      </dgm:t>
    </dgm:pt>
    <dgm:pt modelId="{DDC04FE5-3F86-654A-803A-7ED2A620347A}" type="sibTrans" cxnId="{BBD84F2D-D4D3-814C-AD4B-6A9EBD2A3ADB}">
      <dgm:prSet/>
      <dgm:spPr/>
      <dgm:t>
        <a:bodyPr/>
        <a:lstStyle/>
        <a:p>
          <a:endParaRPr lang="en-US"/>
        </a:p>
      </dgm:t>
    </dgm:pt>
    <dgm:pt modelId="{F02B7235-D46E-AC46-9F26-95C1A51377E0}">
      <dgm:prSet phldrT="[Text]"/>
      <dgm:spPr>
        <a:noFill/>
        <a:effectLst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Arial"/>
            </a:rPr>
            <a:t>Settlement mode: DVP</a:t>
          </a:r>
          <a:endParaRPr lang="en-US" dirty="0">
            <a:solidFill>
              <a:schemeClr val="tx1"/>
            </a:solidFill>
            <a:latin typeface="+mn-lt"/>
            <a:cs typeface="Arial"/>
          </a:endParaRPr>
        </a:p>
      </dgm:t>
    </dgm:pt>
    <dgm:pt modelId="{771D68F7-03B3-1043-A2BB-B67265833EC5}" type="parTrans" cxnId="{426E3FFA-F6B7-1D46-8A28-276BED2947F1}">
      <dgm:prSet/>
      <dgm:spPr/>
      <dgm:t>
        <a:bodyPr/>
        <a:lstStyle/>
        <a:p>
          <a:endParaRPr lang="en-US"/>
        </a:p>
      </dgm:t>
    </dgm:pt>
    <dgm:pt modelId="{A32D4093-C0C2-8842-8172-E26EF5279808}" type="sibTrans" cxnId="{426E3FFA-F6B7-1D46-8A28-276BED2947F1}">
      <dgm:prSet/>
      <dgm:spPr/>
      <dgm:t>
        <a:bodyPr/>
        <a:lstStyle/>
        <a:p>
          <a:endParaRPr lang="en-US"/>
        </a:p>
      </dgm:t>
    </dgm:pt>
    <dgm:pt modelId="{A6CD7456-5B70-354A-9CBA-9390EEC7CC81}" type="pres">
      <dgm:prSet presAssocID="{AEA78E2D-178C-974B-BCAB-9275FDB888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CDDDF-9064-8C4C-B9C6-EE322619D861}" type="pres">
      <dgm:prSet presAssocID="{346B0A9B-FEA6-3D45-9CD9-B26A29E6D33C}" presName="linNode" presStyleCnt="0"/>
      <dgm:spPr/>
    </dgm:pt>
    <dgm:pt modelId="{B434DF72-73A3-2B4B-88A2-5EA33F546218}" type="pres">
      <dgm:prSet presAssocID="{346B0A9B-FEA6-3D45-9CD9-B26A29E6D33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AD098-C5D0-5747-9570-39604D17D85D}" type="pres">
      <dgm:prSet presAssocID="{346B0A9B-FEA6-3D45-9CD9-B26A29E6D33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66F58-23E3-5442-8152-C18EEC3ABC45}" type="pres">
      <dgm:prSet presAssocID="{B183F672-A5BA-0644-83BC-8BC3DFF15859}" presName="sp" presStyleCnt="0"/>
      <dgm:spPr/>
    </dgm:pt>
    <dgm:pt modelId="{F8563E5C-AD04-A54D-BBA3-88C8AF25D18C}" type="pres">
      <dgm:prSet presAssocID="{BCC57F81-BC85-C947-B5B5-A4BC72AA0F21}" presName="linNode" presStyleCnt="0"/>
      <dgm:spPr/>
    </dgm:pt>
    <dgm:pt modelId="{67390E5A-42BD-CB4F-895C-BB5CAA7253B1}" type="pres">
      <dgm:prSet presAssocID="{BCC57F81-BC85-C947-B5B5-A4BC72AA0F2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72516-0FE3-E945-89CA-8D0B99397E71}" type="pres">
      <dgm:prSet presAssocID="{BCC57F81-BC85-C947-B5B5-A4BC72AA0F2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ED519-C883-9F4F-8CCE-91B4189CECD8}" type="pres">
      <dgm:prSet presAssocID="{15EA6032-265A-2946-BE4A-5A68C65E236F}" presName="sp" presStyleCnt="0"/>
      <dgm:spPr/>
    </dgm:pt>
    <dgm:pt modelId="{9041976A-BF3E-5549-B075-6C16C507351C}" type="pres">
      <dgm:prSet presAssocID="{1E73697A-D555-E44A-8F1A-A06F8B627A99}" presName="linNode" presStyleCnt="0"/>
      <dgm:spPr/>
    </dgm:pt>
    <dgm:pt modelId="{13532B62-D744-6E42-9A21-055CB4DD844F}" type="pres">
      <dgm:prSet presAssocID="{1E73697A-D555-E44A-8F1A-A06F8B627A9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1E66B-BCC9-4B49-A219-5EF8D7E9ECB5}" type="pres">
      <dgm:prSet presAssocID="{1E73697A-D555-E44A-8F1A-A06F8B627A9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CC91CA-23DE-424E-BE57-3EC4D679A811}" type="presOf" srcId="{1E73697A-D555-E44A-8F1A-A06F8B627A99}" destId="{13532B62-D744-6E42-9A21-055CB4DD844F}" srcOrd="0" destOrd="0" presId="urn:microsoft.com/office/officeart/2005/8/layout/vList5"/>
    <dgm:cxn modelId="{15FB989D-8A85-4C4A-A743-AED831B9E735}" type="presOf" srcId="{11A93B74-8206-684E-8BF4-11C05E20FB95}" destId="{182AD098-C5D0-5747-9570-39604D17D85D}" srcOrd="0" destOrd="1" presId="urn:microsoft.com/office/officeart/2005/8/layout/vList5"/>
    <dgm:cxn modelId="{35AA1079-92C4-43D4-8165-E214E9F1B6C4}" type="presOf" srcId="{AEA78E2D-178C-974B-BCAB-9275FDB88849}" destId="{A6CD7456-5B70-354A-9CBA-9390EEC7CC81}" srcOrd="0" destOrd="0" presId="urn:microsoft.com/office/officeart/2005/8/layout/vList5"/>
    <dgm:cxn modelId="{F02EC51B-D042-40DC-ADF4-7D5CB3031596}" type="presOf" srcId="{FE2E15AB-B35F-ED4D-882D-64ED418EFDBC}" destId="{F2572516-0FE3-E945-89CA-8D0B99397E71}" srcOrd="0" destOrd="1" presId="urn:microsoft.com/office/officeart/2005/8/layout/vList5"/>
    <dgm:cxn modelId="{7393DCB0-7048-E145-8135-23527D045E6C}" srcId="{BCC57F81-BC85-C947-B5B5-A4BC72AA0F21}" destId="{FE2E15AB-B35F-ED4D-882D-64ED418EFDBC}" srcOrd="1" destOrd="0" parTransId="{97E5B638-DA1E-BE4C-AAFF-762257223AE1}" sibTransId="{744F8C78-0FFF-714D-8944-357B34AC3C2A}"/>
    <dgm:cxn modelId="{010361C5-877F-4499-AF8D-59240C0DBA87}" type="presOf" srcId="{3F9E5CE3-BD91-D34B-B7BA-A6E77C44369D}" destId="{1CA1E66B-BCC9-4B49-A219-5EF8D7E9ECB5}" srcOrd="0" destOrd="0" presId="urn:microsoft.com/office/officeart/2005/8/layout/vList5"/>
    <dgm:cxn modelId="{AA9E3C7C-4744-4751-B3FE-8F54341AC2F5}" type="presOf" srcId="{BCC57F81-BC85-C947-B5B5-A4BC72AA0F21}" destId="{67390E5A-42BD-CB4F-895C-BB5CAA7253B1}" srcOrd="0" destOrd="0" presId="urn:microsoft.com/office/officeart/2005/8/layout/vList5"/>
    <dgm:cxn modelId="{B72DA54A-A324-9543-A9C8-721ABCD7452B}" srcId="{AEA78E2D-178C-974B-BCAB-9275FDB88849}" destId="{1E73697A-D555-E44A-8F1A-A06F8B627A99}" srcOrd="2" destOrd="0" parTransId="{6F945185-9A0D-0948-A363-0460809BFC02}" sibTransId="{D17D4EB9-6211-4B44-BEA3-321C3930ADA5}"/>
    <dgm:cxn modelId="{6D926C53-E2CE-B849-B5DB-26D329DF649E}" srcId="{346B0A9B-FEA6-3D45-9CD9-B26A29E6D33C}" destId="{11A93B74-8206-684E-8BF4-11C05E20FB95}" srcOrd="1" destOrd="0" parTransId="{9F9BCE6C-2ED1-6746-A931-72EB88CCA5DB}" sibTransId="{3B9917F8-E1CA-E64E-A17B-9F85D0E1E4D2}"/>
    <dgm:cxn modelId="{D1A86B95-AAF2-4F05-8939-A0E5936A9633}" type="presOf" srcId="{EC223323-A72D-5D49-AE3C-3F282A519240}" destId="{F2572516-0FE3-E945-89CA-8D0B99397E71}" srcOrd="0" destOrd="0" presId="urn:microsoft.com/office/officeart/2005/8/layout/vList5"/>
    <dgm:cxn modelId="{CE8FD93A-8CC1-D348-AA4B-A03EB3267EF2}" srcId="{346B0A9B-FEA6-3D45-9CD9-B26A29E6D33C}" destId="{8469B244-0EBE-E846-AF23-2F6C073D57E3}" srcOrd="0" destOrd="0" parTransId="{34E4B054-2FB1-0D40-A9EB-5D0066DE237E}" sibTransId="{0352BF25-18CE-6742-8827-B46B3A815D88}"/>
    <dgm:cxn modelId="{D8A5E954-224D-4918-95BB-C2C98A27133C}" type="presOf" srcId="{8469B244-0EBE-E846-AF23-2F6C073D57E3}" destId="{182AD098-C5D0-5747-9570-39604D17D85D}" srcOrd="0" destOrd="0" presId="urn:microsoft.com/office/officeart/2005/8/layout/vList5"/>
    <dgm:cxn modelId="{AF4D8686-B990-4DA4-8A81-01791D59AB59}" type="presOf" srcId="{346B0A9B-FEA6-3D45-9CD9-B26A29E6D33C}" destId="{B434DF72-73A3-2B4B-88A2-5EA33F546218}" srcOrd="0" destOrd="0" presId="urn:microsoft.com/office/officeart/2005/8/layout/vList5"/>
    <dgm:cxn modelId="{96BED49C-D8B7-4745-8E83-A0F5AFA577E6}" srcId="{AEA78E2D-178C-974B-BCAB-9275FDB88849}" destId="{BCC57F81-BC85-C947-B5B5-A4BC72AA0F21}" srcOrd="1" destOrd="0" parTransId="{2C00C896-FA8D-294A-B602-56D8AC3FA767}" sibTransId="{15EA6032-265A-2946-BE4A-5A68C65E236F}"/>
    <dgm:cxn modelId="{47BCCA75-2D04-B640-8F96-6656594152D0}" srcId="{AEA78E2D-178C-974B-BCAB-9275FDB88849}" destId="{346B0A9B-FEA6-3D45-9CD9-B26A29E6D33C}" srcOrd="0" destOrd="0" parTransId="{C153082E-12A6-4A49-B397-8B6DD57BDB69}" sibTransId="{B183F672-A5BA-0644-83BC-8BC3DFF15859}"/>
    <dgm:cxn modelId="{BBD84F2D-D4D3-814C-AD4B-6A9EBD2A3ADB}" srcId="{1E73697A-D555-E44A-8F1A-A06F8B627A99}" destId="{3F9E5CE3-BD91-D34B-B7BA-A6E77C44369D}" srcOrd="0" destOrd="0" parTransId="{B6210B3F-B877-9A4F-9E17-83B5A7D35749}" sibTransId="{DDC04FE5-3F86-654A-803A-7ED2A620347A}"/>
    <dgm:cxn modelId="{426E3FFA-F6B7-1D46-8A28-276BED2947F1}" srcId="{BCC57F81-BC85-C947-B5B5-A4BC72AA0F21}" destId="{F02B7235-D46E-AC46-9F26-95C1A51377E0}" srcOrd="2" destOrd="0" parTransId="{771D68F7-03B3-1043-A2BB-B67265833EC5}" sibTransId="{A32D4093-C0C2-8842-8172-E26EF5279808}"/>
    <dgm:cxn modelId="{D043DD71-B2D2-A94F-918C-EA507F025840}" srcId="{BCC57F81-BC85-C947-B5B5-A4BC72AA0F21}" destId="{EC223323-A72D-5D49-AE3C-3F282A519240}" srcOrd="0" destOrd="0" parTransId="{853838F9-9FB6-4648-B7BC-C7A8281F0DB7}" sibTransId="{3C8E9E7B-AE46-334A-89F8-40BE2FE1CC10}"/>
    <dgm:cxn modelId="{5163C3D1-64AA-469D-9F32-533F1DE81133}" type="presOf" srcId="{F02B7235-D46E-AC46-9F26-95C1A51377E0}" destId="{F2572516-0FE3-E945-89CA-8D0B99397E71}" srcOrd="0" destOrd="2" presId="urn:microsoft.com/office/officeart/2005/8/layout/vList5"/>
    <dgm:cxn modelId="{E5D0B923-0AD9-4268-8A7C-C088D9C492D6}" type="presParOf" srcId="{A6CD7456-5B70-354A-9CBA-9390EEC7CC81}" destId="{932CDDDF-9064-8C4C-B9C6-EE322619D861}" srcOrd="0" destOrd="0" presId="urn:microsoft.com/office/officeart/2005/8/layout/vList5"/>
    <dgm:cxn modelId="{D022A6CD-7B11-4AD8-AEA9-F7FF5DB6CC83}" type="presParOf" srcId="{932CDDDF-9064-8C4C-B9C6-EE322619D861}" destId="{B434DF72-73A3-2B4B-88A2-5EA33F546218}" srcOrd="0" destOrd="0" presId="urn:microsoft.com/office/officeart/2005/8/layout/vList5"/>
    <dgm:cxn modelId="{7F856C7E-95FA-4649-8921-DF78B320D584}" type="presParOf" srcId="{932CDDDF-9064-8C4C-B9C6-EE322619D861}" destId="{182AD098-C5D0-5747-9570-39604D17D85D}" srcOrd="1" destOrd="0" presId="urn:microsoft.com/office/officeart/2005/8/layout/vList5"/>
    <dgm:cxn modelId="{BF77B44F-5C07-4A63-BE78-788C1E743C81}" type="presParOf" srcId="{A6CD7456-5B70-354A-9CBA-9390EEC7CC81}" destId="{22666F58-23E3-5442-8152-C18EEC3ABC45}" srcOrd="1" destOrd="0" presId="urn:microsoft.com/office/officeart/2005/8/layout/vList5"/>
    <dgm:cxn modelId="{DBF03BCB-8946-4D4E-912F-FF18D9032A3F}" type="presParOf" srcId="{A6CD7456-5B70-354A-9CBA-9390EEC7CC81}" destId="{F8563E5C-AD04-A54D-BBA3-88C8AF25D18C}" srcOrd="2" destOrd="0" presId="urn:microsoft.com/office/officeart/2005/8/layout/vList5"/>
    <dgm:cxn modelId="{D11C5F2A-7421-4698-8FAE-E25BA0AA7E72}" type="presParOf" srcId="{F8563E5C-AD04-A54D-BBA3-88C8AF25D18C}" destId="{67390E5A-42BD-CB4F-895C-BB5CAA7253B1}" srcOrd="0" destOrd="0" presId="urn:microsoft.com/office/officeart/2005/8/layout/vList5"/>
    <dgm:cxn modelId="{BD1FD53C-8DF8-4176-9B31-E189E79E3247}" type="presParOf" srcId="{F8563E5C-AD04-A54D-BBA3-88C8AF25D18C}" destId="{F2572516-0FE3-E945-89CA-8D0B99397E71}" srcOrd="1" destOrd="0" presId="urn:microsoft.com/office/officeart/2005/8/layout/vList5"/>
    <dgm:cxn modelId="{6555EDF4-08A1-4611-B1DE-9441F560C0D0}" type="presParOf" srcId="{A6CD7456-5B70-354A-9CBA-9390EEC7CC81}" destId="{6AEED519-C883-9F4F-8CCE-91B4189CECD8}" srcOrd="3" destOrd="0" presId="urn:microsoft.com/office/officeart/2005/8/layout/vList5"/>
    <dgm:cxn modelId="{5C1C7AD0-565F-4C08-BE30-CEC3C271D19E}" type="presParOf" srcId="{A6CD7456-5B70-354A-9CBA-9390EEC7CC81}" destId="{9041976A-BF3E-5549-B075-6C16C507351C}" srcOrd="4" destOrd="0" presId="urn:microsoft.com/office/officeart/2005/8/layout/vList5"/>
    <dgm:cxn modelId="{58F275B7-ED9A-450F-8863-8FF9F789637D}" type="presParOf" srcId="{9041976A-BF3E-5549-B075-6C16C507351C}" destId="{13532B62-D744-6E42-9A21-055CB4DD844F}" srcOrd="0" destOrd="0" presId="urn:microsoft.com/office/officeart/2005/8/layout/vList5"/>
    <dgm:cxn modelId="{8B5AFE28-3793-4471-A0DD-7526E68890EA}" type="presParOf" srcId="{9041976A-BF3E-5549-B075-6C16C507351C}" destId="{1CA1E66B-BCC9-4B49-A219-5EF8D7E9EC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FCE98-725E-47C2-9036-30E21F30FDA4}">
      <dsp:nvSpPr>
        <dsp:cNvPr id="0" name=""/>
        <dsp:cNvSpPr/>
      </dsp:nvSpPr>
      <dsp:spPr>
        <a:xfrm>
          <a:off x="115304" y="0"/>
          <a:ext cx="6837036" cy="499688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CF5D6-2EAF-4651-A5BE-B99F9D126846}">
      <dsp:nvSpPr>
        <dsp:cNvPr id="0" name=""/>
        <dsp:cNvSpPr/>
      </dsp:nvSpPr>
      <dsp:spPr>
        <a:xfrm>
          <a:off x="170930" y="498898"/>
          <a:ext cx="2811826" cy="155133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600" kern="1200" dirty="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By issuing innovative financial instruments, issuers can build better image in Chinese capital market.</a:t>
          </a:r>
        </a:p>
      </dsp:txBody>
      <dsp:txXfrm>
        <a:off x="246660" y="574628"/>
        <a:ext cx="2660366" cy="1399872"/>
      </dsp:txXfrm>
    </dsp:sp>
    <dsp:sp modelId="{D6E208C8-495C-4A33-BF18-C2EAA81AE56D}">
      <dsp:nvSpPr>
        <dsp:cNvPr id="0" name=""/>
        <dsp:cNvSpPr/>
      </dsp:nvSpPr>
      <dsp:spPr>
        <a:xfrm>
          <a:off x="3974658" y="462831"/>
          <a:ext cx="2811826" cy="1550113"/>
        </a:xfrm>
        <a:prstGeom prst="roundRect">
          <a:avLst/>
        </a:prstGeom>
        <a:solidFill>
          <a:srgbClr val="EBDB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400" kern="1200" dirty="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Issuers can build a great interactive relationship with Chinese supervision institutions during the innovation period of Panda Bond. </a:t>
          </a:r>
          <a:endParaRPr lang="zh-CN" altLang="en-US" sz="1400" kern="1200" dirty="0" smtClean="0">
            <a:solidFill>
              <a:schemeClr val="tx1"/>
            </a:solidFill>
            <a:latin typeface="Calibri" panose="020F0502020204030204" pitchFamily="34" charset="0"/>
            <a:ea typeface="楷体" pitchFamily="49" charset="-122"/>
            <a:cs typeface="Arial" pitchFamily="34" charset="0"/>
          </a:endParaRPr>
        </a:p>
      </dsp:txBody>
      <dsp:txXfrm>
        <a:off x="4050328" y="538501"/>
        <a:ext cx="2660486" cy="1398773"/>
      </dsp:txXfrm>
    </dsp:sp>
    <dsp:sp modelId="{6BAF88F3-6A76-430D-8333-955D8591D3CF}">
      <dsp:nvSpPr>
        <dsp:cNvPr id="0" name=""/>
        <dsp:cNvSpPr/>
      </dsp:nvSpPr>
      <dsp:spPr>
        <a:xfrm>
          <a:off x="132993" y="2916081"/>
          <a:ext cx="2811826" cy="155011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600" kern="1200" dirty="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Seize the opportunities of lower financing cost in the onshore RMB market ,</a:t>
          </a:r>
          <a:r>
            <a:rPr lang="en-US" altLang="zh-CN" sz="1600" kern="120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create a </a:t>
          </a:r>
          <a:r>
            <a:rPr lang="en-US" altLang="zh-CN" sz="1600" kern="1200" dirty="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whole new way of financing.</a:t>
          </a:r>
        </a:p>
      </dsp:txBody>
      <dsp:txXfrm>
        <a:off x="208663" y="2991751"/>
        <a:ext cx="2660486" cy="1398773"/>
      </dsp:txXfrm>
    </dsp:sp>
    <dsp:sp modelId="{526CDA4A-C683-4412-B454-B9A8BE7EED43}">
      <dsp:nvSpPr>
        <dsp:cNvPr id="0" name=""/>
        <dsp:cNvSpPr/>
      </dsp:nvSpPr>
      <dsp:spPr>
        <a:xfrm>
          <a:off x="4039757" y="2927334"/>
          <a:ext cx="2811826" cy="155011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600" kern="1200" dirty="0" smtClean="0">
              <a:solidFill>
                <a:schemeClr val="tx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rPr>
            <a:t>With a 2-year valid period of registration, finding timings to issue bonds is more convenient and elastic. </a:t>
          </a:r>
          <a:endParaRPr lang="zh-CN" altLang="en-US" sz="1600" kern="1200" dirty="0">
            <a:solidFill>
              <a:schemeClr val="tx1"/>
            </a:solidFill>
            <a:latin typeface="Calibri" panose="020F0502020204030204" pitchFamily="34" charset="0"/>
            <a:ea typeface="楷体" pitchFamily="49" charset="-122"/>
            <a:cs typeface="Arial" pitchFamily="34" charset="0"/>
          </a:endParaRPr>
        </a:p>
      </dsp:txBody>
      <dsp:txXfrm>
        <a:off x="4115427" y="3003004"/>
        <a:ext cx="2660486" cy="1398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0.48781</cdr:x>
      <cdr:y>0.12214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524914" y="-3140968"/>
          <a:ext cx="1290256" cy="231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900" b="1" dirty="0" smtClean="0">
              <a:latin typeface="Calibri" panose="020F0502020204030204" pitchFamily="34" charset="0"/>
            </a:rPr>
            <a:t>In RMB Trillions</a:t>
          </a:r>
          <a:endParaRPr lang="zh-TW" altLang="en-US" sz="900" b="1" dirty="0" smtClean="0"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0.61924</cdr:x>
      <cdr:y>0.12214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164916" cy="259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900" b="1" dirty="0" smtClean="0">
              <a:latin typeface="Calibri" panose="020F0502020204030204" pitchFamily="34" charset="0"/>
            </a:rPr>
            <a:t>In RMB Trillions</a:t>
          </a:r>
          <a:endParaRPr lang="zh-TW" altLang="en-US" sz="900" b="1" dirty="0" smtClean="0">
            <a:latin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0.5932</cdr:x>
      <cdr:y>0.12214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127210" cy="23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900" b="1" dirty="0" smtClean="0">
              <a:latin typeface="Calibri" panose="020F0502020204030204" pitchFamily="34" charset="0"/>
            </a:rPr>
            <a:t>In RMB Trillions</a:t>
          </a:r>
          <a:endParaRPr lang="zh-TW" altLang="en-US" sz="900" b="1" dirty="0" smtClean="0">
            <a:latin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0.1236</cdr:x>
      <cdr:y>0.87359</cdr:y>
    </cdr:from>
    <cdr:to>
      <cdr:x>1</cdr:x>
      <cdr:y>0.98716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514906" y="1775393"/>
          <a:ext cx="3650896" cy="23081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>
            <a:lvl1pPr defTabSz="1041132">
              <a:defRPr kumimoji="0" sz="1200">
                <a:latin typeface="Calibri" pitchFamily="34" charset="0"/>
                <a:ea typeface="PMingLiU" pitchFamily="18" charset="-120"/>
                <a:cs typeface="微軟正黑體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0295" y="2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>
            <a:lvl1pPr algn="r" defTabSz="1041132">
              <a:defRPr kumimoji="0" sz="1200">
                <a:latin typeface="Calibri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14F106D0-3164-4290-8237-24C62DB142EB}" type="datetimeFigureOut">
              <a:rPr lang="zh-HK" altLang="en-US"/>
              <a:pPr>
                <a:defRPr/>
              </a:pPr>
              <a:t>22/12/2016</a:t>
            </a:fld>
            <a:endParaRPr lang="en-US" altLang="zh-HK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0" rIns="91001" bIns="45500" numCol="1" anchor="b" anchorCtr="0" compatLnSpc="1">
            <a:prstTxWarp prst="textNoShape">
              <a:avLst/>
            </a:prstTxWarp>
          </a:bodyPr>
          <a:lstStyle>
            <a:lvl1pPr defTabSz="1041132">
              <a:defRPr kumimoji="0" sz="1200">
                <a:latin typeface="Calibri" pitchFamily="34" charset="0"/>
                <a:ea typeface="PMingLiU" pitchFamily="18" charset="-120"/>
                <a:cs typeface="微軟正黑體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0295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0" rIns="91001" bIns="45500" numCol="1" anchor="b" anchorCtr="0" compatLnSpc="1">
            <a:prstTxWarp prst="textNoShape">
              <a:avLst/>
            </a:prstTxWarp>
          </a:bodyPr>
          <a:lstStyle>
            <a:lvl1pPr algn="r" defTabSz="1041132">
              <a:defRPr kumimoji="0" sz="1200">
                <a:latin typeface="Calibri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6C0D86A2-BBAC-4B0E-9EBD-55C9380BD646}" type="slidenum">
              <a:rPr lang="zh-HK" altLang="en-US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926759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>
            <a:lvl1pPr defTabSz="1041132">
              <a:defRPr kumimoji="0" sz="1200">
                <a:latin typeface="Calibri" pitchFamily="34" charset="0"/>
                <a:ea typeface="PMingLiU" pitchFamily="18" charset="-120"/>
                <a:cs typeface="微軟正黑體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0295" y="2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>
            <a:lvl1pPr algn="r" defTabSz="1041132">
              <a:defRPr kumimoji="0" sz="1200">
                <a:latin typeface="Calibri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0B97EED7-5AA1-41DB-9A7A-D5183543FF6B}" type="datetimeFigureOut">
              <a:rPr lang="zh-HK" altLang="en-US"/>
              <a:pPr>
                <a:defRPr/>
              </a:pPr>
              <a:t>22/12/2016</a:t>
            </a:fld>
            <a:endParaRPr lang="en-US" altLang="zh-HK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2950"/>
            <a:ext cx="52641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27" tIns="43762" rIns="87527" bIns="43762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9464" y="4716193"/>
            <a:ext cx="5438748" cy="44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0" rIns="91001" bIns="4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HK" alt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0" rIns="91001" bIns="45500" numCol="1" anchor="b" anchorCtr="0" compatLnSpc="1">
            <a:prstTxWarp prst="textNoShape">
              <a:avLst/>
            </a:prstTxWarp>
          </a:bodyPr>
          <a:lstStyle>
            <a:lvl1pPr defTabSz="1041132">
              <a:defRPr kumimoji="0" sz="1200">
                <a:latin typeface="Calibri" pitchFamily="34" charset="0"/>
                <a:ea typeface="PMingLiU" pitchFamily="18" charset="-120"/>
                <a:cs typeface="微軟正黑體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0295" y="9429306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1" tIns="45500" rIns="91001" bIns="45500" numCol="1" anchor="b" anchorCtr="0" compatLnSpc="1">
            <a:prstTxWarp prst="textNoShape">
              <a:avLst/>
            </a:prstTxWarp>
          </a:bodyPr>
          <a:lstStyle>
            <a:lvl1pPr algn="r" defTabSz="1041132">
              <a:defRPr kumimoji="0" sz="1200">
                <a:latin typeface="Calibri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68203074-FEB4-471C-9ED5-029080779A4F}" type="slidenum">
              <a:rPr lang="zh-HK" altLang="en-US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71431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0A00F-0053-4CFD-B6B7-B80A395BA4D2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602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203074-FEB4-471C-9ED5-029080779A4F}" type="slidenum">
              <a:rPr lang="zh-HK" altLang="en-US" smtClean="0"/>
              <a:pPr>
                <a:defRPr/>
              </a:pPr>
              <a:t>2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86527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203074-FEB4-471C-9ED5-029080779A4F}" type="slidenum">
              <a:rPr lang="zh-HK" altLang="en-US" smtClean="0"/>
              <a:pPr>
                <a:defRPr/>
              </a:pPr>
              <a:t>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111607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2950"/>
            <a:ext cx="52641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818" indent="-285699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2797" indent="-228559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99915" indent="-228559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035" indent="-228559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153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271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8391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5509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A11E18A4-DB63-4855-8155-E08181E58C38}" type="slidenum">
              <a:rPr lang="zh-CN" altLang="en-US" smtClean="0">
                <a:latin typeface="Calibri" pitchFamily="34" charset="0"/>
              </a:rPr>
              <a:pPr eaLnBrk="1" hangingPunct="1"/>
              <a:t>7</a:t>
            </a:fld>
            <a:endParaRPr lang="en-US" altLang="zh-C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0A00F-0053-4CFD-B6B7-B80A395BA4D2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468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2950"/>
            <a:ext cx="52641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待确认</a:t>
            </a:r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56587" indent="-252534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010134" indent="-202027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14187" indent="-202027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18241" indent="-202027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22295" indent="-2020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626349" indent="-2020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030402" indent="-2020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434455" indent="-2020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1DE5743D-9CAA-4EA5-B4A1-2A280000BABF}" type="slidenum">
              <a:rPr lang="zh-CN" altLang="en-US" smtClean="0">
                <a:latin typeface="Calibri" pitchFamily="34" charset="0"/>
              </a:rPr>
              <a:pPr/>
              <a:t>21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2950"/>
            <a:ext cx="52641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CN" altLang="en-US" smtClean="0"/>
          </a:p>
        </p:txBody>
      </p:sp>
      <p:sp>
        <p:nvSpPr>
          <p:cNvPr id="102404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656587" indent="-252534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010134" indent="-202027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414187" indent="-202027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18241" indent="-202027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22295" indent="-2020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626349" indent="-2020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030402" indent="-2020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434455" indent="-2020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BE6F7359-6FAA-42FB-92C6-B0867ED11E0C}" type="slidenum">
              <a:rPr lang="zh-CN" altLang="en-US" smtClean="0">
                <a:latin typeface="Calibri" pitchFamily="34" charset="0"/>
              </a:rPr>
              <a:pPr/>
              <a:t>24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jp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0"/>
          </p:nvPr>
        </p:nvSpPr>
        <p:spPr>
          <a:xfrm>
            <a:off x="593971" y="2505076"/>
            <a:ext cx="4981575" cy="1400175"/>
          </a:xfrm>
          <a:prstGeom prst="rect">
            <a:avLst/>
          </a:prstGeom>
        </p:spPr>
        <p:txBody>
          <a:bodyPr/>
          <a:lstStyle>
            <a:lvl1pPr marL="0" marR="0" indent="0" algn="r" defTabSz="104287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81337"/>
              </a:buClr>
              <a:buSzTx/>
              <a:buFontTx/>
              <a:buNone/>
              <a:tabLst/>
              <a:defRPr lang="zh-TW" altLang="en-US" sz="26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27146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53816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81121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077912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(26pt Bold</a:t>
            </a:r>
            <a:r>
              <a:rPr lang="zh-TW" altLang="en-US" dirty="0" smtClean="0"/>
              <a:t>＋</a:t>
            </a:r>
            <a:r>
              <a:rPr lang="en-US" altLang="zh-TW" dirty="0" smtClean="0"/>
              <a:t>Shadow)</a:t>
            </a:r>
            <a:endParaRPr lang="zh-HK" altLang="en-US" dirty="0" smtClean="0"/>
          </a:p>
          <a:p>
            <a:pPr lvl="0"/>
            <a:endParaRPr lang="zh-TW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3264897" y="510401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0"/>
          </p:nvPr>
        </p:nvSpPr>
        <p:spPr>
          <a:xfrm>
            <a:off x="593971" y="2505076"/>
            <a:ext cx="4981575" cy="1400175"/>
          </a:xfrm>
          <a:prstGeom prst="rect">
            <a:avLst/>
          </a:prstGeom>
        </p:spPr>
        <p:txBody>
          <a:bodyPr/>
          <a:lstStyle>
            <a:lvl1pPr marL="0" marR="0" indent="0" algn="r" defTabSz="104287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81337"/>
              </a:buClr>
              <a:buSzTx/>
              <a:buFontTx/>
              <a:buNone/>
              <a:tabLst/>
              <a:defRPr lang="zh-TW" altLang="en-US" sz="26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27146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53816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81121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077912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(26pt Bold</a:t>
            </a:r>
            <a:r>
              <a:rPr lang="zh-TW" altLang="en-US" dirty="0" smtClean="0"/>
              <a:t>＋</a:t>
            </a:r>
            <a:r>
              <a:rPr lang="en-US" altLang="zh-TW" dirty="0" smtClean="0"/>
              <a:t>Shadow)</a:t>
            </a:r>
            <a:endParaRPr lang="zh-HK" altLang="en-US" dirty="0" smtClean="0"/>
          </a:p>
          <a:p>
            <a:pPr lvl="0"/>
            <a:endParaRPr lang="zh-TW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3264897" y="510401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693400" cy="62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版面配置區 1"/>
          <p:cNvSpPr>
            <a:spLocks noGrp="1"/>
          </p:cNvSpPr>
          <p:nvPr>
            <p:ph type="title"/>
          </p:nvPr>
        </p:nvSpPr>
        <p:spPr>
          <a:xfrm>
            <a:off x="943126" y="1446350"/>
            <a:ext cx="8820000" cy="14587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HK" altLang="en-US" dirty="0"/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49248-E577-43B2-AF33-A1A96E39B966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0"/>
          </p:nvPr>
        </p:nvSpPr>
        <p:spPr>
          <a:xfrm>
            <a:off x="1168402" y="3313112"/>
            <a:ext cx="4981575" cy="1400175"/>
          </a:xfrm>
          <a:prstGeom prst="rect">
            <a:avLst/>
          </a:prstGeom>
        </p:spPr>
        <p:txBody>
          <a:bodyPr/>
          <a:lstStyle>
            <a:lvl1pPr marL="0" marR="0" indent="0" algn="r" defTabSz="104287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81337"/>
              </a:buClr>
              <a:buSzTx/>
              <a:buFontTx/>
              <a:buNone/>
              <a:tabLst/>
              <a:defRPr lang="zh-TW" altLang="en-US" sz="6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27146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53816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81121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077912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(60pt Bold</a:t>
            </a:r>
            <a:r>
              <a:rPr lang="zh-TW" altLang="en-US" dirty="0" smtClean="0"/>
              <a:t>＋</a:t>
            </a:r>
            <a:r>
              <a:rPr lang="en-US" altLang="zh-TW" dirty="0" smtClean="0"/>
              <a:t>Shadow)</a:t>
            </a:r>
            <a:endParaRPr lang="zh-HK" altLang="en-US" dirty="0" smtClean="0"/>
          </a:p>
          <a:p>
            <a:pPr lvl="0"/>
            <a:endParaRPr lang="zh-TW" altLang="en-US" dirty="0" smtClean="0"/>
          </a:p>
        </p:txBody>
      </p:sp>
      <p:sp>
        <p:nvSpPr>
          <p:cNvPr id="3" name="投影片編號版面配置區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FB46-B495-4587-A355-A5FD7073EF70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56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1" cy="1620771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1" y="4284717"/>
            <a:ext cx="7485380" cy="193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4988" y="7008814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Helvetica" pitchFamily="1" charset="0"/>
                <a:ea typeface="Microsoft JhengHei" pitchFamily="34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52838" y="7008814"/>
            <a:ext cx="3387726" cy="401637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Helvetica" pitchFamily="1" charset="0"/>
                <a:ea typeface="Microsoft JhengHei" pitchFamily="34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2125" y="6867753"/>
            <a:ext cx="504825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7D82-A7A8-49F6-9C91-089B4ED6B1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320012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6" y="766763"/>
            <a:ext cx="8820150" cy="6731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6626" y="1439864"/>
            <a:ext cx="8820150" cy="496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7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3327" y="287048"/>
            <a:ext cx="7916086" cy="36925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4671" y="1160445"/>
            <a:ext cx="4715492" cy="13847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8387" y="1160445"/>
            <a:ext cx="4717349" cy="13847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534672" y="6885650"/>
            <a:ext cx="2495127" cy="2769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1" y="6885651"/>
            <a:ext cx="3386243" cy="83082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2125" y="6867753"/>
            <a:ext cx="504825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83B0-35A9-4643-B9DB-897F04B81C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202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021" y="452533"/>
            <a:ext cx="8931706" cy="36925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867753"/>
            <a:ext cx="504825" cy="215444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D9F71F0-9E6B-40BA-BB62-D79C248818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09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"/>
          <p:cNvSpPr>
            <a:spLocks noGrp="1"/>
          </p:cNvSpPr>
          <p:nvPr>
            <p:ph type="title"/>
          </p:nvPr>
        </p:nvSpPr>
        <p:spPr>
          <a:xfrm>
            <a:off x="936002" y="766802"/>
            <a:ext cx="8820000" cy="67319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936002" y="1440000"/>
            <a:ext cx="4248000" cy="496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1"/>
          </p:nvPr>
        </p:nvSpPr>
        <p:spPr>
          <a:xfrm>
            <a:off x="5508002" y="1449526"/>
            <a:ext cx="4248000" cy="496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6" name="投影片編號版面配置區 27"/>
          <p:cNvSpPr>
            <a:spLocks noGrp="1"/>
          </p:cNvSpPr>
          <p:nvPr>
            <p:ph type="sldNum" sz="quarter" idx="13"/>
          </p:nvPr>
        </p:nvSpPr>
        <p:spPr>
          <a:xfrm>
            <a:off x="492125" y="6867753"/>
            <a:ext cx="504825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FE98C-EC73-4E7B-88A5-B6F2DE9A568B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1" cy="1620771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1" y="4284717"/>
            <a:ext cx="7485380" cy="193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4988" y="7008814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Helvetica" pitchFamily="1" charset="0"/>
                <a:ea typeface="Microsoft JhengHei" pitchFamily="34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52838" y="7008814"/>
            <a:ext cx="3387726" cy="401637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Helvetica" pitchFamily="1" charset="0"/>
                <a:ea typeface="Microsoft JhengHei" pitchFamily="34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92125" y="6867753"/>
            <a:ext cx="504825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7D82-A7A8-49F6-9C91-089B4ED6B1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rancis.lee\Desktop\Divider_1_V1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06934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943126" y="1446350"/>
            <a:ext cx="8820000" cy="14587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HK" altLang="en-US" dirty="0"/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8079-C994-469E-9952-32BECF52A814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65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943126" y="1446350"/>
            <a:ext cx="8820000" cy="14587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HK" altLang="en-US" dirty="0"/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77E8-3700-420C-BE4D-04FFCDA3BC91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693400" cy="62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版面配置區 1"/>
          <p:cNvSpPr>
            <a:spLocks noGrp="1"/>
          </p:cNvSpPr>
          <p:nvPr>
            <p:ph type="title"/>
          </p:nvPr>
        </p:nvSpPr>
        <p:spPr>
          <a:xfrm>
            <a:off x="943126" y="1446350"/>
            <a:ext cx="8820000" cy="14587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HK" altLang="en-US" dirty="0"/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49248-E577-43B2-AF33-A1A96E39B966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HK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1"/>
          </p:nvPr>
        </p:nvSpPr>
        <p:spPr>
          <a:xfrm>
            <a:off x="936002" y="1440000"/>
            <a:ext cx="8820000" cy="4960800"/>
          </a:xfrm>
        </p:spPr>
        <p:txBody>
          <a:bodyPr/>
          <a:lstStyle>
            <a:lvl1pPr marL="0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5" name="投影片編號版面配置區 2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60F3A-761B-430A-BA2D-9C1E062D0F6D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接點 24"/>
          <p:cNvCxnSpPr/>
          <p:nvPr userDrawn="1"/>
        </p:nvCxnSpPr>
        <p:spPr>
          <a:xfrm>
            <a:off x="5524500" y="2011363"/>
            <a:ext cx="4232275" cy="0"/>
          </a:xfrm>
          <a:prstGeom prst="line">
            <a:avLst/>
          </a:prstGeom>
          <a:ln w="6350">
            <a:solidFill>
              <a:srgbClr val="92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25"/>
          <p:cNvGrpSpPr>
            <a:grpSpLocks/>
          </p:cNvGrpSpPr>
          <p:nvPr userDrawn="1"/>
        </p:nvGrpSpPr>
        <p:grpSpPr bwMode="auto">
          <a:xfrm>
            <a:off x="1" y="7286626"/>
            <a:ext cx="10693400" cy="53975"/>
            <a:chOff x="-1" y="7286625"/>
            <a:chExt cx="10693401" cy="54000"/>
          </a:xfrm>
        </p:grpSpPr>
        <p:sp>
          <p:nvSpPr>
            <p:cNvPr id="7" name="矩形 26"/>
            <p:cNvSpPr/>
            <p:nvPr/>
          </p:nvSpPr>
          <p:spPr>
            <a:xfrm>
              <a:off x="-1" y="7286625"/>
              <a:ext cx="9807576" cy="54000"/>
            </a:xfrm>
            <a:prstGeom prst="rect">
              <a:avLst/>
            </a:prstGeom>
            <a:solidFill>
              <a:srgbClr val="929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zh-HK" altLang="en-US">
                <a:solidFill>
                  <a:srgbClr val="929F9A"/>
                </a:solidFill>
              </a:endParaRPr>
            </a:p>
          </p:txBody>
        </p:sp>
        <p:sp>
          <p:nvSpPr>
            <p:cNvPr id="8" name="矩形 27"/>
            <p:cNvSpPr/>
            <p:nvPr/>
          </p:nvSpPr>
          <p:spPr>
            <a:xfrm>
              <a:off x="9807575" y="7286625"/>
              <a:ext cx="885825" cy="54000"/>
            </a:xfrm>
            <a:prstGeom prst="rect">
              <a:avLst/>
            </a:prstGeom>
            <a:solidFill>
              <a:srgbClr val="C81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zh-HK" altLang="en-US">
                <a:solidFill>
                  <a:srgbClr val="929F9A"/>
                </a:solidFill>
              </a:endParaRPr>
            </a:p>
          </p:txBody>
        </p:sp>
      </p:grpSp>
      <p:pic>
        <p:nvPicPr>
          <p:cNvPr id="9" name="圖片 2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664" y="6727826"/>
            <a:ext cx="3016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3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6626" y="0"/>
            <a:ext cx="97567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表格版面配置區 2"/>
          <p:cNvSpPr>
            <a:spLocks noGrp="1"/>
          </p:cNvSpPr>
          <p:nvPr>
            <p:ph type="tbl" sz="quarter" idx="11"/>
          </p:nvPr>
        </p:nvSpPr>
        <p:spPr>
          <a:xfrm>
            <a:off x="5524498" y="2151608"/>
            <a:ext cx="4231500" cy="465296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C813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HK" altLang="en-US" noProof="0" dirty="0"/>
          </a:p>
        </p:txBody>
      </p:sp>
      <p:sp>
        <p:nvSpPr>
          <p:cNvPr id="32" name="標題版面配置區 1"/>
          <p:cNvSpPr>
            <a:spLocks noGrp="1"/>
          </p:cNvSpPr>
          <p:nvPr>
            <p:ph type="title"/>
          </p:nvPr>
        </p:nvSpPr>
        <p:spPr>
          <a:xfrm>
            <a:off x="5524499" y="1202401"/>
            <a:ext cx="4726385" cy="67319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11" name="投影片編號版面配置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B342-4F69-4619-BA17-97CD5FF256CF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"/>
          <p:cNvSpPr>
            <a:spLocks noGrp="1"/>
          </p:cNvSpPr>
          <p:nvPr>
            <p:ph type="title"/>
          </p:nvPr>
        </p:nvSpPr>
        <p:spPr>
          <a:xfrm>
            <a:off x="936002" y="766802"/>
            <a:ext cx="8820000" cy="67319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936002" y="1440000"/>
            <a:ext cx="8820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5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6" name="投影片編號版面配置區 2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ED9F-A92A-4210-9B1B-D62B6310D1BD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"/>
          <p:cNvSpPr>
            <a:spLocks noGrp="1"/>
          </p:cNvSpPr>
          <p:nvPr>
            <p:ph type="title"/>
          </p:nvPr>
        </p:nvSpPr>
        <p:spPr>
          <a:xfrm>
            <a:off x="936002" y="766802"/>
            <a:ext cx="8820000" cy="67319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2400"/>
              </a:lnSpc>
              <a:defRPr sz="22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936002" y="1440000"/>
            <a:ext cx="8820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5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6" name="投影片編號版面配置區 2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BDEE-F695-46DF-A9AD-45957546D70C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"/>
          <p:cNvSpPr>
            <a:spLocks noGrp="1"/>
          </p:cNvSpPr>
          <p:nvPr>
            <p:ph type="title"/>
          </p:nvPr>
        </p:nvSpPr>
        <p:spPr>
          <a:xfrm>
            <a:off x="936002" y="766802"/>
            <a:ext cx="8820000" cy="67319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936002" y="1440000"/>
            <a:ext cx="4248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1"/>
          </p:nvPr>
        </p:nvSpPr>
        <p:spPr>
          <a:xfrm>
            <a:off x="5508002" y="1449526"/>
            <a:ext cx="4248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6" name="投影片編號版面配置區 2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E98C-EC73-4E7B-88A5-B6F2DE9A568B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"/>
          <p:cNvSpPr>
            <a:spLocks noGrp="1"/>
          </p:cNvSpPr>
          <p:nvPr>
            <p:ph type="title"/>
          </p:nvPr>
        </p:nvSpPr>
        <p:spPr>
          <a:xfrm>
            <a:off x="936002" y="766802"/>
            <a:ext cx="8820000" cy="67319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2400"/>
              </a:lnSpc>
              <a:defRPr sz="2200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936002" y="1440000"/>
            <a:ext cx="4248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1"/>
          </p:nvPr>
        </p:nvSpPr>
        <p:spPr>
          <a:xfrm>
            <a:off x="5508002" y="1449526"/>
            <a:ext cx="4248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6" name="投影片編號版面配置區 2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9156-FABB-45F0-A341-091128697442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1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1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4988" y="7008814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Helvetica" pitchFamily="1" charset="0"/>
                <a:ea typeface="Microsoft JhengHei" pitchFamily="34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52838" y="7008814"/>
            <a:ext cx="3387726" cy="401637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Helvetica" pitchFamily="1" charset="0"/>
                <a:ea typeface="Microsoft JhengHei" pitchFamily="34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7D82-A7A8-49F6-9C91-089B4ED6B1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320012"/>
      </p:ext>
    </p:extLst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0"/>
          </p:nvPr>
        </p:nvSpPr>
        <p:spPr>
          <a:xfrm>
            <a:off x="1168402" y="3313112"/>
            <a:ext cx="4981575" cy="1400175"/>
          </a:xfrm>
          <a:prstGeom prst="rect">
            <a:avLst/>
          </a:prstGeom>
        </p:spPr>
        <p:txBody>
          <a:bodyPr/>
          <a:lstStyle>
            <a:lvl1pPr marL="0" marR="0" indent="0" algn="r" defTabSz="104287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81337"/>
              </a:buClr>
              <a:buSzTx/>
              <a:buFontTx/>
              <a:buNone/>
              <a:tabLst/>
              <a:defRPr lang="zh-TW" altLang="en-US" sz="6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27146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53816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81121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077912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(60pt Bold</a:t>
            </a:r>
            <a:r>
              <a:rPr lang="zh-TW" altLang="en-US" dirty="0" smtClean="0"/>
              <a:t>＋</a:t>
            </a:r>
            <a:r>
              <a:rPr lang="en-US" altLang="zh-TW" dirty="0" smtClean="0"/>
              <a:t>Shadow)</a:t>
            </a:r>
            <a:endParaRPr lang="zh-HK" altLang="en-US" dirty="0" smtClean="0"/>
          </a:p>
          <a:p>
            <a:pPr lvl="0"/>
            <a:endParaRPr lang="zh-TW" altLang="en-US" dirty="0" smtClean="0"/>
          </a:p>
        </p:txBody>
      </p:sp>
      <p:sp>
        <p:nvSpPr>
          <p:cNvPr id="3" name="投影片編號版面配置區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FB46-B495-4587-A355-A5FD7073EF70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560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7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32001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3327" y="287048"/>
            <a:ext cx="7916086" cy="36925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4671" y="1160445"/>
            <a:ext cx="4715492" cy="13847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8387" y="1160445"/>
            <a:ext cx="4717349" cy="13847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534672" y="6885650"/>
            <a:ext cx="2495127" cy="2769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1" y="6885651"/>
            <a:ext cx="3386243" cy="83082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83B0-35A9-4643-B9DB-897F04B81C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202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021" y="452533"/>
            <a:ext cx="8931706" cy="36925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D9F71F0-9E6B-40BA-BB62-D79C248818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09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312141"/>
            <a:ext cx="9806940" cy="0"/>
          </a:xfrm>
          <a:custGeom>
            <a:avLst/>
            <a:gdLst/>
            <a:ahLst/>
            <a:cxnLst/>
            <a:rect l="l" t="t" r="r" b="b"/>
            <a:pathLst>
              <a:path w="9806940">
                <a:moveTo>
                  <a:pt x="0" y="0"/>
                </a:moveTo>
                <a:lnTo>
                  <a:pt x="9806940" y="0"/>
                </a:lnTo>
              </a:path>
            </a:pathLst>
          </a:custGeom>
          <a:ln w="54864">
            <a:solidFill>
              <a:srgbClr val="929F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806940" y="7312141"/>
            <a:ext cx="887094" cy="0"/>
          </a:xfrm>
          <a:custGeom>
            <a:avLst/>
            <a:gdLst/>
            <a:ahLst/>
            <a:cxnLst/>
            <a:rect l="l" t="t" r="r" b="b"/>
            <a:pathLst>
              <a:path w="887095">
                <a:moveTo>
                  <a:pt x="0" y="0"/>
                </a:moveTo>
                <a:lnTo>
                  <a:pt x="886968" y="0"/>
                </a:lnTo>
              </a:path>
            </a:pathLst>
          </a:custGeom>
          <a:ln w="54864">
            <a:solidFill>
              <a:srgbClr val="C712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7260" y="0"/>
            <a:ext cx="9756647" cy="268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1980" y="6727047"/>
            <a:ext cx="301752" cy="510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" y="0"/>
            <a:ext cx="10693907" cy="6254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7123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637915" y="7031974"/>
            <a:ext cx="3423920" cy="37806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34987" y="7031974"/>
            <a:ext cx="2460942" cy="3780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92125" y="6879295"/>
            <a:ext cx="504825" cy="192360"/>
          </a:xfrm>
        </p:spPr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Berlin Sans FB"/>
                <a:cs typeface="Berlin Sans FB"/>
              </a:defRPr>
            </a:lvl1pPr>
          </a:lstStyle>
          <a:p>
            <a:pPr marL="64769">
              <a:lnSpc>
                <a:spcPts val="1520"/>
              </a:lnSpc>
            </a:pPr>
            <a:fld id="{81D60167-4931-47E6-BA6A-407CBD079E47}" type="slidenum">
              <a:rPr b="1" dirty="0">
                <a:latin typeface="Arial"/>
                <a:cs typeface="Arial"/>
              </a:rPr>
              <a:t>‹#›</a:t>
            </a:fld>
            <a:endParaRPr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105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7123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29308" y="1483556"/>
            <a:ext cx="335661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515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78500" y="1476826"/>
            <a:ext cx="465074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1515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637915" y="7031974"/>
            <a:ext cx="3423920" cy="37806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34987" y="7031974"/>
            <a:ext cx="2460942" cy="3780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492125" y="6879295"/>
            <a:ext cx="504825" cy="192360"/>
          </a:xfrm>
        </p:spPr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Berlin Sans FB"/>
                <a:cs typeface="Berlin Sans FB"/>
              </a:defRPr>
            </a:lvl1pPr>
          </a:lstStyle>
          <a:p>
            <a:pPr marL="64769">
              <a:lnSpc>
                <a:spcPts val="1520"/>
              </a:lnSpc>
            </a:pPr>
            <a:fld id="{81D60167-4931-47E6-BA6A-407CBD079E47}" type="slidenum">
              <a:rPr b="1" dirty="0">
                <a:latin typeface="Arial"/>
                <a:cs typeface="Arial"/>
              </a:rPr>
              <a:t>‹#›</a:t>
            </a:fld>
            <a:endParaRPr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672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rancis.lee\Desktop\Divider_1_V1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06934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943126" y="1446350"/>
            <a:ext cx="8820000" cy="14587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HK" altLang="en-US" dirty="0"/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6A8445BA-419B-4351-8476-99023B7B2B2D}" type="slidenum">
              <a:rPr lang="en-US" altLang="zh-H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65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943126" y="1446350"/>
            <a:ext cx="8820000" cy="14587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HK" altLang="en-US" dirty="0"/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54B8CA03-D0F7-451E-A7B3-729E061828E8}" type="slidenum">
              <a:rPr lang="en-US" altLang="zh-H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6" y="766763"/>
            <a:ext cx="8820150" cy="6731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6626" y="1439864"/>
            <a:ext cx="8820150" cy="496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2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693400" cy="62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版面配置區 1"/>
          <p:cNvSpPr>
            <a:spLocks noGrp="1"/>
          </p:cNvSpPr>
          <p:nvPr>
            <p:ph type="title"/>
          </p:nvPr>
        </p:nvSpPr>
        <p:spPr>
          <a:xfrm>
            <a:off x="943126" y="1446350"/>
            <a:ext cx="8820000" cy="14587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HK" altLang="en-US" dirty="0"/>
          </a:p>
        </p:txBody>
      </p:sp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71BEEE8B-FD9F-493E-98F0-0544E34FDD9E}" type="slidenum">
              <a:rPr lang="en-US" altLang="zh-H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HK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1"/>
          </p:nvPr>
        </p:nvSpPr>
        <p:spPr>
          <a:xfrm>
            <a:off x="936002" y="1440000"/>
            <a:ext cx="8820000" cy="4960800"/>
          </a:xfrm>
        </p:spPr>
        <p:txBody>
          <a:bodyPr/>
          <a:lstStyle>
            <a:lvl1pPr marL="0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5" name="投影片編號版面配置區 2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C2F2F2EF-46EE-459F-B39A-8B91B97403D9}" type="slidenum">
              <a:rPr lang="en-US" altLang="zh-H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接點 24"/>
          <p:cNvCxnSpPr/>
          <p:nvPr userDrawn="1"/>
        </p:nvCxnSpPr>
        <p:spPr>
          <a:xfrm>
            <a:off x="5524500" y="2011363"/>
            <a:ext cx="4232275" cy="0"/>
          </a:xfrm>
          <a:prstGeom prst="line">
            <a:avLst/>
          </a:prstGeom>
          <a:ln w="6350">
            <a:solidFill>
              <a:srgbClr val="92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25"/>
          <p:cNvGrpSpPr>
            <a:grpSpLocks/>
          </p:cNvGrpSpPr>
          <p:nvPr userDrawn="1"/>
        </p:nvGrpSpPr>
        <p:grpSpPr bwMode="auto">
          <a:xfrm>
            <a:off x="1" y="7286626"/>
            <a:ext cx="10693400" cy="53975"/>
            <a:chOff x="-1" y="7286625"/>
            <a:chExt cx="10693401" cy="54000"/>
          </a:xfrm>
        </p:grpSpPr>
        <p:sp>
          <p:nvSpPr>
            <p:cNvPr id="7" name="矩形 26"/>
            <p:cNvSpPr/>
            <p:nvPr/>
          </p:nvSpPr>
          <p:spPr>
            <a:xfrm>
              <a:off x="-1" y="7286625"/>
              <a:ext cx="9807576" cy="54000"/>
            </a:xfrm>
            <a:prstGeom prst="rect">
              <a:avLst/>
            </a:prstGeom>
            <a:solidFill>
              <a:srgbClr val="929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28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HK" altLang="en-US">
                <a:solidFill>
                  <a:srgbClr val="929F9A"/>
                </a:solidFill>
              </a:endParaRPr>
            </a:p>
          </p:txBody>
        </p:sp>
        <p:sp>
          <p:nvSpPr>
            <p:cNvPr id="8" name="矩形 27"/>
            <p:cNvSpPr/>
            <p:nvPr/>
          </p:nvSpPr>
          <p:spPr>
            <a:xfrm>
              <a:off x="9807575" y="7286625"/>
              <a:ext cx="885825" cy="54000"/>
            </a:xfrm>
            <a:prstGeom prst="rect">
              <a:avLst/>
            </a:prstGeom>
            <a:solidFill>
              <a:srgbClr val="C81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28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HK" altLang="en-US">
                <a:solidFill>
                  <a:srgbClr val="929F9A"/>
                </a:solidFill>
              </a:endParaRPr>
            </a:p>
          </p:txBody>
        </p:sp>
      </p:grpSp>
      <p:pic>
        <p:nvPicPr>
          <p:cNvPr id="9" name="圖片 2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664" y="6727826"/>
            <a:ext cx="3016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3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6626" y="0"/>
            <a:ext cx="97567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表格版面配置區 2"/>
          <p:cNvSpPr>
            <a:spLocks noGrp="1"/>
          </p:cNvSpPr>
          <p:nvPr>
            <p:ph type="tbl" sz="quarter" idx="11"/>
          </p:nvPr>
        </p:nvSpPr>
        <p:spPr>
          <a:xfrm>
            <a:off x="5524498" y="2151608"/>
            <a:ext cx="4231500" cy="4652962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1500" b="1">
                <a:solidFill>
                  <a:srgbClr val="C813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HK" altLang="en-US" noProof="0" dirty="0"/>
          </a:p>
        </p:txBody>
      </p:sp>
      <p:sp>
        <p:nvSpPr>
          <p:cNvPr id="32" name="標題版面配置區 1"/>
          <p:cNvSpPr>
            <a:spLocks noGrp="1"/>
          </p:cNvSpPr>
          <p:nvPr>
            <p:ph type="title"/>
          </p:nvPr>
        </p:nvSpPr>
        <p:spPr>
          <a:xfrm>
            <a:off x="5524499" y="1202401"/>
            <a:ext cx="4726385" cy="67319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11" name="投影片編號版面配置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kumimoji="1" lang="zh-HK" altLang="en-US" sz="1400" b="0" kern="1200">
                <a:solidFill>
                  <a:srgbClr val="F8F8F8"/>
                </a:solidFill>
                <a:latin typeface="Berlin Sans FB" panose="020E0602020502020306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620C34-A89A-44DC-8E37-F86E93543AC0}" type="slidenum">
              <a:rPr lang="en-US" altLang="zh-H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"/>
          <p:cNvSpPr>
            <a:spLocks noGrp="1"/>
          </p:cNvSpPr>
          <p:nvPr>
            <p:ph type="title"/>
          </p:nvPr>
        </p:nvSpPr>
        <p:spPr>
          <a:xfrm>
            <a:off x="936002" y="766802"/>
            <a:ext cx="8820000" cy="67319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936002" y="1440000"/>
            <a:ext cx="8820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5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6" name="投影片編號版面配置區 2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41A72903-4722-4F6C-ADD7-50648A9756C2}" type="slidenum">
              <a:rPr lang="en-US" altLang="zh-H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"/>
          <p:cNvSpPr>
            <a:spLocks noGrp="1"/>
          </p:cNvSpPr>
          <p:nvPr>
            <p:ph type="title"/>
          </p:nvPr>
        </p:nvSpPr>
        <p:spPr>
          <a:xfrm>
            <a:off x="936002" y="766802"/>
            <a:ext cx="8820000" cy="67319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2400"/>
              </a:lnSpc>
              <a:defRPr sz="22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936002" y="1440000"/>
            <a:ext cx="8820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5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6" name="投影片編號版面配置區 2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A5F53FC1-1E86-4440-954D-A683D0861626}" type="slidenum">
              <a:rPr lang="en-US" altLang="zh-H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"/>
          <p:cNvSpPr>
            <a:spLocks noGrp="1"/>
          </p:cNvSpPr>
          <p:nvPr>
            <p:ph type="title"/>
          </p:nvPr>
        </p:nvSpPr>
        <p:spPr>
          <a:xfrm>
            <a:off x="936002" y="766802"/>
            <a:ext cx="8820000" cy="67319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936002" y="1440000"/>
            <a:ext cx="4248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1"/>
          </p:nvPr>
        </p:nvSpPr>
        <p:spPr>
          <a:xfrm>
            <a:off x="5508002" y="1449526"/>
            <a:ext cx="4248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6" name="投影片編號版面配置區 2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2351D5F9-EF2B-44E4-8820-4BB97F40C870}" type="slidenum">
              <a:rPr lang="en-US" altLang="zh-H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"/>
          <p:cNvSpPr>
            <a:spLocks noGrp="1"/>
          </p:cNvSpPr>
          <p:nvPr>
            <p:ph type="title"/>
          </p:nvPr>
        </p:nvSpPr>
        <p:spPr>
          <a:xfrm>
            <a:off x="936002" y="766802"/>
            <a:ext cx="8820000" cy="67319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2400"/>
              </a:lnSpc>
              <a:defRPr sz="2200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936002" y="1440000"/>
            <a:ext cx="4248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1"/>
          </p:nvPr>
        </p:nvSpPr>
        <p:spPr>
          <a:xfrm>
            <a:off x="5508002" y="1449526"/>
            <a:ext cx="4248000" cy="4960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6" name="投影片編號版面配置區 2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C8F60A62-D58E-4F33-8580-83152E1426ED}" type="slidenum">
              <a:rPr lang="en-US" altLang="zh-H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1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1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4988" y="7008814"/>
            <a:ext cx="2495550" cy="401637"/>
          </a:xfrm>
          <a:prstGeom prst="rect">
            <a:avLst/>
          </a:prstGeom>
        </p:spPr>
        <p:txBody>
          <a:bodyPr lIns="104306" tIns="52153" rIns="104306" bIns="52153"/>
          <a:lstStyle>
            <a:lvl1pPr defTabSz="1042872"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15151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52838" y="7008814"/>
            <a:ext cx="3387726" cy="401637"/>
          </a:xfrm>
          <a:prstGeom prst="rect">
            <a:avLst/>
          </a:prstGeom>
        </p:spPr>
        <p:txBody>
          <a:bodyPr lIns="104306" tIns="52153" rIns="104306" bIns="52153"/>
          <a:lstStyle>
            <a:lvl1pPr defTabSz="1042872"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15151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5D3BA192-BA75-43E1-A414-45214CCD15F5}" type="slidenum">
              <a:rPr lang="zh-TW"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7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3327" y="287048"/>
            <a:ext cx="7916086" cy="36925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4671" y="1160445"/>
            <a:ext cx="4715492" cy="13847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8387" y="1160445"/>
            <a:ext cx="4717349" cy="13847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534672" y="6885650"/>
            <a:ext cx="2495127" cy="2769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1" y="6885651"/>
            <a:ext cx="3386243" cy="83082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2125" y="6867753"/>
            <a:ext cx="504825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83B0-35A9-4643-B9DB-897F04B81C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202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021" y="452533"/>
            <a:ext cx="8931706" cy="36925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2125" y="6867753"/>
            <a:ext cx="504825" cy="215444"/>
          </a:xfrm>
          <a:prstGeom prst="rect">
            <a:avLst/>
          </a:prstGeo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D9F71F0-9E6B-40BA-BB62-D79C248818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0967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版面配置區 1"/>
          <p:cNvSpPr>
            <a:spLocks noGrp="1"/>
          </p:cNvSpPr>
          <p:nvPr>
            <p:ph type="title"/>
          </p:nvPr>
        </p:nvSpPr>
        <p:spPr>
          <a:xfrm>
            <a:off x="936002" y="766802"/>
            <a:ext cx="8820000" cy="67319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936002" y="1440000"/>
            <a:ext cx="4248000" cy="496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1"/>
          </p:nvPr>
        </p:nvSpPr>
        <p:spPr>
          <a:xfrm>
            <a:off x="5508002" y="1449526"/>
            <a:ext cx="4248000" cy="496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HK" altLang="en-US" dirty="0"/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42976" y="6410326"/>
            <a:ext cx="8813800" cy="4572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endParaRPr lang="zh-HK" altLang="en-US" dirty="0"/>
          </a:p>
        </p:txBody>
      </p:sp>
      <p:sp>
        <p:nvSpPr>
          <p:cNvPr id="6" name="投影片編號版面配置區 27"/>
          <p:cNvSpPr>
            <a:spLocks noGrp="1"/>
          </p:cNvSpPr>
          <p:nvPr>
            <p:ph type="sldNum" sz="quarter" idx="13"/>
          </p:nvPr>
        </p:nvSpPr>
        <p:spPr>
          <a:xfrm>
            <a:off x="492125" y="6867753"/>
            <a:ext cx="504825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FE98C-EC73-4E7B-88A5-B6F2DE9A568B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0"/>
          </p:nvPr>
        </p:nvSpPr>
        <p:spPr>
          <a:xfrm>
            <a:off x="1168402" y="3313112"/>
            <a:ext cx="4981575" cy="1400175"/>
          </a:xfrm>
          <a:prstGeom prst="rect">
            <a:avLst/>
          </a:prstGeom>
        </p:spPr>
        <p:txBody>
          <a:bodyPr/>
          <a:lstStyle>
            <a:lvl1pPr marL="0" marR="0" indent="0" algn="r" defTabSz="104287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81337"/>
              </a:buClr>
              <a:buSzTx/>
              <a:buFontTx/>
              <a:buNone/>
              <a:tabLst/>
              <a:defRPr lang="zh-TW" altLang="en-US" sz="6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27146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53816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811213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077912" indent="0">
              <a:buFontTx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(60pt Bold</a:t>
            </a:r>
            <a:r>
              <a:rPr lang="zh-TW" altLang="en-US" dirty="0" smtClean="0"/>
              <a:t>＋</a:t>
            </a:r>
            <a:r>
              <a:rPr lang="en-US" altLang="zh-TW" dirty="0" smtClean="0"/>
              <a:t>Shadow)</a:t>
            </a:r>
            <a:endParaRPr lang="zh-HK" altLang="en-US" dirty="0" smtClean="0"/>
          </a:p>
          <a:p>
            <a:pPr lvl="0"/>
            <a:endParaRPr lang="zh-TW" altLang="en-US" dirty="0" smtClean="0"/>
          </a:p>
        </p:txBody>
      </p:sp>
      <p:sp>
        <p:nvSpPr>
          <p:cNvPr id="3" name="投影片編號版面配置區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FB46-B495-4587-A355-A5FD7073EF70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1784350"/>
            <a:ext cx="106934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376488" y="1730376"/>
            <a:ext cx="8318500" cy="53975"/>
          </a:xfrm>
          <a:prstGeom prst="rect">
            <a:avLst/>
          </a:prstGeom>
          <a:solidFill>
            <a:srgbClr val="C81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HK" altLang="en-US">
              <a:solidFill>
                <a:srgbClr val="929F9A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730376"/>
            <a:ext cx="2376488" cy="53975"/>
          </a:xfrm>
          <a:prstGeom prst="rect">
            <a:avLst/>
          </a:prstGeom>
          <a:solidFill>
            <a:srgbClr val="92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HK" altLang="en-US">
              <a:solidFill>
                <a:srgbClr val="929F9A"/>
              </a:solidFill>
            </a:endParaRPr>
          </a:p>
        </p:txBody>
      </p:sp>
      <p:pic>
        <p:nvPicPr>
          <p:cNvPr id="1029" name="Picture 4" descr="C:\Users\ray.wong\Desktop\14003024D_BOC_PPT_BOD_v04 檔案夾\BOC Logo.e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85051" y="542926"/>
            <a:ext cx="25257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文字方塊 12"/>
          <p:cNvSpPr txBox="1">
            <a:spLocks noChangeArrowheads="1"/>
          </p:cNvSpPr>
          <p:nvPr/>
        </p:nvSpPr>
        <p:spPr bwMode="auto">
          <a:xfrm>
            <a:off x="633414" y="533401"/>
            <a:ext cx="19748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0" lang="en-US" altLang="zh-HK" sz="900" dirty="0" smtClean="0">
                <a:latin typeface="Microsoft JhengHei" pitchFamily="34" charset="-120"/>
                <a:ea typeface="Microsoft JhengHei" pitchFamily="34" charset="-120"/>
              </a:rPr>
              <a:t>2014</a:t>
            </a:r>
            <a:r>
              <a:rPr kumimoji="0" lang="zh-HK" altLang="en-US" sz="900" dirty="0" smtClean="0">
                <a:latin typeface="Microsoft JhengHei" pitchFamily="34" charset="-120"/>
                <a:ea typeface="Microsoft JhengHei" pitchFamily="34" charset="-120"/>
              </a:rPr>
              <a:t>年</a:t>
            </a:r>
            <a:r>
              <a:rPr kumimoji="0" lang="en-US" altLang="zh-CN" sz="900" dirty="0" smtClean="0">
                <a:latin typeface="Microsoft JhengHei" pitchFamily="34" charset="-120"/>
                <a:ea typeface="Microsoft JhengHei" pitchFamily="34" charset="-120"/>
              </a:rPr>
              <a:t>12</a:t>
            </a:r>
            <a:r>
              <a:rPr kumimoji="0" lang="zh-CN" altLang="en-US" sz="900" dirty="0" smtClean="0">
                <a:latin typeface="Microsoft JhengHei" pitchFamily="34" charset="-120"/>
                <a:ea typeface="Microsoft JhengHei" pitchFamily="34" charset="-120"/>
              </a:rPr>
              <a:t>月</a:t>
            </a:r>
            <a:endParaRPr kumimoji="0" lang="zh-HK" altLang="en-US" sz="900" dirty="0">
              <a:latin typeface="Microsoft JhengHei" pitchFamily="34" charset="-120"/>
              <a:ea typeface="Microsoft JhengHei" pitchFamily="34" charset="-120"/>
            </a:endParaRPr>
          </a:p>
          <a:p>
            <a:pPr>
              <a:spcBef>
                <a:spcPts val="600"/>
              </a:spcBef>
              <a:defRPr/>
            </a:pPr>
            <a:r>
              <a:rPr kumimoji="0" lang="en-US" altLang="zh-HK" sz="900" dirty="0">
                <a:latin typeface="Microsoft JhengHei" pitchFamily="34" charset="-120"/>
                <a:ea typeface="Microsoft JhengHei" pitchFamily="34" charset="-120"/>
              </a:rPr>
              <a:t>Strictly Private and Confidential</a:t>
            </a:r>
            <a:endParaRPr kumimoji="0" lang="zh-HK" altLang="en-US" sz="900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031" name="圖片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36638" y="2125664"/>
            <a:ext cx="3016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14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kumimoji="1" sz="2800" kern="1200">
          <a:solidFill>
            <a:srgbClr val="C81337"/>
          </a:solidFill>
          <a:latin typeface="MSungHKS-Bold" pitchFamily="50" charset="-120"/>
          <a:ea typeface="MSungHKS-Bold" pitchFamily="50" charset="-120"/>
          <a:cs typeface="MSungHKS-Bold"/>
        </a:defRPr>
      </a:lvl1pPr>
      <a:lvl2pPr algn="l" defTabSz="10414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kumimoji="1" sz="2800">
          <a:solidFill>
            <a:srgbClr val="C81337"/>
          </a:solidFill>
          <a:latin typeface="MSungHKS-Bold"/>
          <a:ea typeface="MSungHKS-Bold"/>
          <a:cs typeface="MSungHKS-Bold"/>
        </a:defRPr>
      </a:lvl2pPr>
      <a:lvl3pPr algn="l" defTabSz="10414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kumimoji="1" sz="2800">
          <a:solidFill>
            <a:srgbClr val="C81337"/>
          </a:solidFill>
          <a:latin typeface="MSungHKS-Bold"/>
          <a:ea typeface="MSungHKS-Bold"/>
          <a:cs typeface="MSungHKS-Bold"/>
        </a:defRPr>
      </a:lvl3pPr>
      <a:lvl4pPr algn="l" defTabSz="10414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kumimoji="1" sz="2800">
          <a:solidFill>
            <a:srgbClr val="C81337"/>
          </a:solidFill>
          <a:latin typeface="MSungHKS-Bold"/>
          <a:ea typeface="MSungHKS-Bold"/>
          <a:cs typeface="MSungHKS-Bold"/>
        </a:defRPr>
      </a:lvl4pPr>
      <a:lvl5pPr algn="l" defTabSz="10414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kumimoji="1" sz="2800">
          <a:solidFill>
            <a:srgbClr val="C81337"/>
          </a:solidFill>
          <a:latin typeface="MSungHKS-Bold"/>
          <a:ea typeface="MSungHKS-Bold"/>
          <a:cs typeface="MSungHKS-Bold"/>
        </a:defRPr>
      </a:lvl5pPr>
      <a:lvl6pPr marL="457200" algn="l" defTabSz="10414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81337"/>
          </a:solidFill>
          <a:latin typeface="MSungHKS-Bold"/>
          <a:ea typeface="MSungHKS-Bold"/>
          <a:cs typeface="MSungHKS-Bold"/>
        </a:defRPr>
      </a:lvl6pPr>
      <a:lvl7pPr marL="914400" algn="l" defTabSz="10414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81337"/>
          </a:solidFill>
          <a:latin typeface="MSungHKS-Bold"/>
          <a:ea typeface="MSungHKS-Bold"/>
          <a:cs typeface="MSungHKS-Bold"/>
        </a:defRPr>
      </a:lvl7pPr>
      <a:lvl8pPr marL="1371600" algn="l" defTabSz="10414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81337"/>
          </a:solidFill>
          <a:latin typeface="MSungHKS-Bold"/>
          <a:ea typeface="MSungHKS-Bold"/>
          <a:cs typeface="MSungHKS-Bold"/>
        </a:defRPr>
      </a:lvl8pPr>
      <a:lvl9pPr marL="1828800" algn="l" defTabSz="10414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81337"/>
          </a:solidFill>
          <a:latin typeface="MSungHKS-Bold"/>
          <a:ea typeface="MSungHKS-Bold"/>
          <a:cs typeface="MSungHKS-Bold"/>
        </a:defRPr>
      </a:lvl9pPr>
    </p:titleStyle>
    <p:bodyStyle>
      <a:lvl1pPr marL="266700" indent="-266700" algn="l" defTabSz="1041400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•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1pPr>
      <a:lvl2pPr marL="538163" indent="-266700" algn="l" defTabSz="1041400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2pPr>
      <a:lvl3pPr marL="804863" indent="-266700" algn="l" defTabSz="1041400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3pPr>
      <a:lvl4pPr marL="1077913" indent="-266700" algn="l" defTabSz="1041400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4pPr>
      <a:lvl5pPr marL="1346200" indent="-268288" algn="l" defTabSz="1041400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36626" y="0"/>
            <a:ext cx="97567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群組 3"/>
          <p:cNvGrpSpPr>
            <a:grpSpLocks/>
          </p:cNvGrpSpPr>
          <p:nvPr/>
        </p:nvGrpSpPr>
        <p:grpSpPr bwMode="auto">
          <a:xfrm>
            <a:off x="1" y="7286626"/>
            <a:ext cx="10693400" cy="53975"/>
            <a:chOff x="-1" y="7286625"/>
            <a:chExt cx="10693401" cy="54000"/>
          </a:xfrm>
        </p:grpSpPr>
        <p:sp>
          <p:nvSpPr>
            <p:cNvPr id="5" name="矩形 4"/>
            <p:cNvSpPr/>
            <p:nvPr/>
          </p:nvSpPr>
          <p:spPr>
            <a:xfrm>
              <a:off x="-1" y="7286625"/>
              <a:ext cx="9807576" cy="54000"/>
            </a:xfrm>
            <a:prstGeom prst="rect">
              <a:avLst/>
            </a:prstGeom>
            <a:solidFill>
              <a:srgbClr val="929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zh-HK" altLang="en-US">
                <a:solidFill>
                  <a:srgbClr val="929F9A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807575" y="7286625"/>
              <a:ext cx="885825" cy="54000"/>
            </a:xfrm>
            <a:prstGeom prst="rect">
              <a:avLst/>
            </a:prstGeom>
            <a:solidFill>
              <a:srgbClr val="C81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zh-HK" altLang="en-US">
                <a:solidFill>
                  <a:srgbClr val="929F9A"/>
                </a:solidFill>
              </a:endParaRPr>
            </a:p>
          </p:txBody>
        </p:sp>
      </p:grpSp>
      <p:pic>
        <p:nvPicPr>
          <p:cNvPr id="3076" name="圖片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664" y="6727826"/>
            <a:ext cx="3016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27"/>
          <p:cNvSpPr>
            <a:spLocks noGrp="1"/>
          </p:cNvSpPr>
          <p:nvPr>
            <p:ph type="sldNum" sz="quarter" idx="4"/>
          </p:nvPr>
        </p:nvSpPr>
        <p:spPr>
          <a:xfrm>
            <a:off x="492125" y="6867753"/>
            <a:ext cx="504825" cy="2154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kumimoji="0" sz="1400">
                <a:solidFill>
                  <a:srgbClr val="F8F8F8"/>
                </a:solidFill>
                <a:latin typeface="Berlin Sans FB" charset="-122"/>
                <a:ea typeface="Microsoft JhengHei" pitchFamily="34" charset="-120"/>
                <a:cs typeface="+mn-cs"/>
              </a:defRPr>
            </a:lvl1pPr>
          </a:lstStyle>
          <a:p>
            <a:pPr>
              <a:defRPr/>
            </a:pPr>
            <a:fld id="{ECB0C4CC-70FB-428F-A04C-DBF486207581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8" name="圖片 1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2997200"/>
            <a:ext cx="10693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73" r:id="rId2"/>
    <p:sldLayoutId id="2147483775" r:id="rId3"/>
    <p:sldLayoutId id="2147483776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14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kumimoji="1" sz="2800" kern="1200">
          <a:solidFill>
            <a:srgbClr val="C81337"/>
          </a:solidFill>
          <a:latin typeface="MSungHKS-Bold" pitchFamily="50" charset="-120"/>
          <a:ea typeface="MSungHKS-Bold" pitchFamily="50" charset="-120"/>
          <a:cs typeface="MSungHKS-Bold"/>
        </a:defRPr>
      </a:lvl1pPr>
      <a:lvl2pPr algn="l" defTabSz="10414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kumimoji="1" sz="2800">
          <a:solidFill>
            <a:srgbClr val="C81337"/>
          </a:solidFill>
          <a:latin typeface="MSungHKS-Bold"/>
          <a:ea typeface="MSungHKS-Bold"/>
          <a:cs typeface="MSungHKS-Bold"/>
        </a:defRPr>
      </a:lvl2pPr>
      <a:lvl3pPr algn="l" defTabSz="10414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kumimoji="1" sz="2800">
          <a:solidFill>
            <a:srgbClr val="C81337"/>
          </a:solidFill>
          <a:latin typeface="MSungHKS-Bold"/>
          <a:ea typeface="MSungHKS-Bold"/>
          <a:cs typeface="MSungHKS-Bold"/>
        </a:defRPr>
      </a:lvl3pPr>
      <a:lvl4pPr algn="l" defTabSz="10414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kumimoji="1" sz="2800">
          <a:solidFill>
            <a:srgbClr val="C81337"/>
          </a:solidFill>
          <a:latin typeface="MSungHKS-Bold"/>
          <a:ea typeface="MSungHKS-Bold"/>
          <a:cs typeface="MSungHKS-Bold"/>
        </a:defRPr>
      </a:lvl4pPr>
      <a:lvl5pPr algn="l" defTabSz="10414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kumimoji="1" sz="2800">
          <a:solidFill>
            <a:srgbClr val="C81337"/>
          </a:solidFill>
          <a:latin typeface="MSungHKS-Bold"/>
          <a:ea typeface="MSungHKS-Bold"/>
          <a:cs typeface="MSungHKS-Bold"/>
        </a:defRPr>
      </a:lvl5pPr>
      <a:lvl6pPr marL="457200" algn="l" defTabSz="10414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81337"/>
          </a:solidFill>
          <a:latin typeface="MSungHKS-Bold"/>
          <a:ea typeface="MSungHKS-Bold"/>
          <a:cs typeface="MSungHKS-Bold"/>
        </a:defRPr>
      </a:lvl6pPr>
      <a:lvl7pPr marL="914400" algn="l" defTabSz="10414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81337"/>
          </a:solidFill>
          <a:latin typeface="MSungHKS-Bold"/>
          <a:ea typeface="MSungHKS-Bold"/>
          <a:cs typeface="MSungHKS-Bold"/>
        </a:defRPr>
      </a:lvl7pPr>
      <a:lvl8pPr marL="1371600" algn="l" defTabSz="10414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81337"/>
          </a:solidFill>
          <a:latin typeface="MSungHKS-Bold"/>
          <a:ea typeface="MSungHKS-Bold"/>
          <a:cs typeface="MSungHKS-Bold"/>
        </a:defRPr>
      </a:lvl8pPr>
      <a:lvl9pPr marL="1828800" algn="l" defTabSz="10414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C81337"/>
          </a:solidFill>
          <a:latin typeface="MSungHKS-Bold"/>
          <a:ea typeface="MSungHKS-Bold"/>
          <a:cs typeface="MSungHKS-Bold"/>
        </a:defRPr>
      </a:lvl9pPr>
    </p:titleStyle>
    <p:bodyStyle>
      <a:lvl1pPr marL="266700" indent="-266700" algn="l" defTabSz="1041400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•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1pPr>
      <a:lvl2pPr marL="538163" indent="-266700" algn="l" defTabSz="1041400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2pPr>
      <a:lvl3pPr marL="804863" indent="-266700" algn="l" defTabSz="1041400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3pPr>
      <a:lvl4pPr marL="1077913" indent="-266700" algn="l" defTabSz="1041400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4pPr>
      <a:lvl5pPr marL="1346200" indent="-268288" algn="l" defTabSz="1041400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936626" y="766763"/>
            <a:ext cx="88201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36626" y="1439864"/>
            <a:ext cx="882015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en-US" altLang="zh-TW" smtClean="0"/>
          </a:p>
          <a:p>
            <a:pPr lvl="0"/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en-US" altLang="zh-TW" smtClean="0"/>
          </a:p>
          <a:p>
            <a:pPr lvl="1"/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en-US" altLang="zh-TW" smtClean="0"/>
          </a:p>
          <a:p>
            <a:pPr lvl="2"/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en-US" altLang="zh-TW" smtClean="0"/>
          </a:p>
          <a:p>
            <a:pPr lvl="3"/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grpSp>
        <p:nvGrpSpPr>
          <p:cNvPr id="5124" name="群組 17"/>
          <p:cNvGrpSpPr>
            <a:grpSpLocks/>
          </p:cNvGrpSpPr>
          <p:nvPr/>
        </p:nvGrpSpPr>
        <p:grpSpPr bwMode="auto">
          <a:xfrm>
            <a:off x="1" y="7286626"/>
            <a:ext cx="10693400" cy="53975"/>
            <a:chOff x="-1" y="7286625"/>
            <a:chExt cx="10693401" cy="54000"/>
          </a:xfrm>
        </p:grpSpPr>
        <p:sp>
          <p:nvSpPr>
            <p:cNvPr id="19" name="矩形 18"/>
            <p:cNvSpPr/>
            <p:nvPr/>
          </p:nvSpPr>
          <p:spPr>
            <a:xfrm>
              <a:off x="-1" y="7286625"/>
              <a:ext cx="9807576" cy="54000"/>
            </a:xfrm>
            <a:prstGeom prst="rect">
              <a:avLst/>
            </a:prstGeom>
            <a:solidFill>
              <a:srgbClr val="929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zh-HK" altLang="en-US">
                <a:solidFill>
                  <a:srgbClr val="929F9A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07575" y="7286625"/>
              <a:ext cx="885825" cy="54000"/>
            </a:xfrm>
            <a:prstGeom prst="rect">
              <a:avLst/>
            </a:prstGeom>
            <a:solidFill>
              <a:srgbClr val="C81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zh-HK" altLang="en-US">
                <a:solidFill>
                  <a:srgbClr val="929F9A"/>
                </a:solidFill>
              </a:endParaRPr>
            </a:p>
          </p:txBody>
        </p:sp>
      </p:grpSp>
      <p:pic>
        <p:nvPicPr>
          <p:cNvPr id="5125" name="圖片 3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36626" y="0"/>
            <a:ext cx="97567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圖片 9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82614" y="6689725"/>
            <a:ext cx="334961" cy="56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27"/>
          <p:cNvSpPr>
            <a:spLocks noGrp="1"/>
          </p:cNvSpPr>
          <p:nvPr>
            <p:ph type="sldNum" sz="quarter" idx="4"/>
          </p:nvPr>
        </p:nvSpPr>
        <p:spPr>
          <a:xfrm>
            <a:off x="492125" y="6867753"/>
            <a:ext cx="504825" cy="2154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kumimoji="0" sz="1400">
                <a:solidFill>
                  <a:srgbClr val="F8F8F8"/>
                </a:solidFill>
                <a:latin typeface="Berlin Sans FB" charset="-122"/>
                <a:ea typeface="Microsoft JhengHei" pitchFamily="34" charset="-120"/>
                <a:cs typeface="+mn-cs"/>
              </a:defRPr>
            </a:lvl1pPr>
          </a:lstStyle>
          <a:p>
            <a:pPr>
              <a:defRPr/>
            </a:pPr>
            <a:fld id="{E53F1B98-FE1C-441A-ADD5-7FB02B49FE2A}" type="slidenum">
              <a:rPr lang="en-US" altLang="zh-HK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49" r:id="rId4"/>
    <p:sldLayoutId id="2147483758" r:id="rId5"/>
    <p:sldLayoutId id="2147483750" r:id="rId6"/>
    <p:sldLayoutId id="2147483751" r:id="rId7"/>
    <p:sldLayoutId id="2147483752" r:id="rId8"/>
    <p:sldLayoutId id="2147483753" r:id="rId9"/>
    <p:sldLayoutId id="2147483759" r:id="rId10"/>
    <p:sldLayoutId id="2147483772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98" r:id="rId17"/>
    <p:sldLayoutId id="214748379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 kern="1200">
          <a:solidFill>
            <a:srgbClr val="C81337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 pitchFamily="34" charset="-120"/>
          <a:ea typeface="微軟正黑體" pitchFamily="34" charset="-120"/>
          <a:cs typeface="微軟正黑體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 pitchFamily="34" charset="-120"/>
          <a:ea typeface="微軟正黑體" pitchFamily="34" charset="-120"/>
          <a:cs typeface="微軟正黑體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 pitchFamily="34" charset="-120"/>
          <a:ea typeface="微軟正黑體" pitchFamily="34" charset="-120"/>
          <a:cs typeface="微軟正黑體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 pitchFamily="34" charset="-120"/>
          <a:ea typeface="微軟正黑體" pitchFamily="34" charset="-120"/>
          <a:cs typeface="微軟正黑體"/>
        </a:defRPr>
      </a:lvl5pPr>
      <a:lvl6pPr marL="457200" algn="l" rtl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/>
          <a:ea typeface="微軟正黑體"/>
          <a:cs typeface="微軟正黑體"/>
        </a:defRPr>
      </a:lvl6pPr>
      <a:lvl7pPr marL="914400" algn="l" rtl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/>
          <a:ea typeface="微軟正黑體"/>
          <a:cs typeface="微軟正黑體"/>
        </a:defRPr>
      </a:lvl7pPr>
      <a:lvl8pPr marL="1371600" algn="l" rtl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/>
          <a:ea typeface="微軟正黑體"/>
          <a:cs typeface="微軟正黑體"/>
        </a:defRPr>
      </a:lvl8pPr>
      <a:lvl9pPr marL="1828800" algn="l" rtl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/>
          <a:ea typeface="微軟正黑體"/>
          <a:cs typeface="微軟正黑體"/>
        </a:defRPr>
      </a:lvl9pPr>
    </p:titleStyle>
    <p:bodyStyle>
      <a:lvl1pPr marL="266700" indent="-266700" algn="just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•"/>
        <a:defRPr kumimoji="1" sz="1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marL="541338" indent="-266700" algn="just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2pPr>
      <a:lvl3pPr marL="806450" indent="-266700" algn="just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3pPr>
      <a:lvl4pPr marL="1071563" indent="-266700" algn="just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4pPr>
      <a:lvl5pPr marL="1347788" indent="-266700" algn="just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kumimoji="1"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936626" y="766763"/>
            <a:ext cx="88201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741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36626" y="1439864"/>
            <a:ext cx="882015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en-US" altLang="zh-TW" smtClean="0"/>
          </a:p>
          <a:p>
            <a:pPr lvl="0"/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en-US" altLang="zh-TW" smtClean="0"/>
          </a:p>
          <a:p>
            <a:pPr lvl="1"/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en-US" altLang="zh-TW" smtClean="0"/>
          </a:p>
          <a:p>
            <a:pPr lvl="2"/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en-US" altLang="zh-TW" smtClean="0"/>
          </a:p>
          <a:p>
            <a:pPr lvl="3"/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grpSp>
        <p:nvGrpSpPr>
          <p:cNvPr id="17412" name="群組 17"/>
          <p:cNvGrpSpPr>
            <a:grpSpLocks/>
          </p:cNvGrpSpPr>
          <p:nvPr/>
        </p:nvGrpSpPr>
        <p:grpSpPr bwMode="auto">
          <a:xfrm>
            <a:off x="1" y="7286626"/>
            <a:ext cx="10693400" cy="53975"/>
            <a:chOff x="-1" y="7286625"/>
            <a:chExt cx="10693401" cy="54000"/>
          </a:xfrm>
        </p:grpSpPr>
        <p:sp>
          <p:nvSpPr>
            <p:cNvPr id="19" name="矩形 18"/>
            <p:cNvSpPr/>
            <p:nvPr/>
          </p:nvSpPr>
          <p:spPr>
            <a:xfrm>
              <a:off x="-1" y="7286625"/>
              <a:ext cx="9807576" cy="54000"/>
            </a:xfrm>
            <a:prstGeom prst="rect">
              <a:avLst/>
            </a:prstGeom>
            <a:solidFill>
              <a:srgbClr val="929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28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HK" altLang="en-US">
                <a:solidFill>
                  <a:srgbClr val="929F9A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07575" y="7286625"/>
              <a:ext cx="885825" cy="54000"/>
            </a:xfrm>
            <a:prstGeom prst="rect">
              <a:avLst/>
            </a:prstGeom>
            <a:solidFill>
              <a:srgbClr val="C81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28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HK" altLang="en-US">
                <a:solidFill>
                  <a:srgbClr val="929F9A"/>
                </a:solidFill>
              </a:endParaRPr>
            </a:p>
          </p:txBody>
        </p:sp>
      </p:grpSp>
      <p:pic>
        <p:nvPicPr>
          <p:cNvPr id="17413" name="圖片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36626" y="0"/>
            <a:ext cx="97567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圖片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1664" y="6727826"/>
            <a:ext cx="3016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27"/>
          <p:cNvSpPr>
            <a:spLocks noGrp="1"/>
          </p:cNvSpPr>
          <p:nvPr>
            <p:ph type="sldNum" sz="quarter" idx="4"/>
          </p:nvPr>
        </p:nvSpPr>
        <p:spPr>
          <a:xfrm>
            <a:off x="492125" y="6867753"/>
            <a:ext cx="504825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kumimoji="0" lang="zh-HK" altLang="en-US" sz="1400" b="0" kern="1200">
                <a:solidFill>
                  <a:srgbClr val="F8F8F8"/>
                </a:solidFill>
                <a:latin typeface="Berlin Sans FB" panose="020E0602020502020306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B94BB5C-21A5-48B4-9DDD-3EE1208923A7}" type="slidenum">
              <a:rPr lang="en-US" altLang="zh-HK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 kern="1200">
          <a:solidFill>
            <a:srgbClr val="C81337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 pitchFamily="34" charset="-120"/>
          <a:ea typeface="微軟正黑體" pitchFamily="34" charset="-120"/>
          <a:cs typeface="微軟正黑體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 pitchFamily="34" charset="-120"/>
          <a:ea typeface="微軟正黑體" pitchFamily="34" charset="-120"/>
          <a:cs typeface="微軟正黑體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 pitchFamily="34" charset="-120"/>
          <a:ea typeface="微軟正黑體" pitchFamily="34" charset="-120"/>
          <a:cs typeface="微軟正黑體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 pitchFamily="34" charset="-120"/>
          <a:ea typeface="微軟正黑體" pitchFamily="34" charset="-120"/>
          <a:cs typeface="微軟正黑體"/>
        </a:defRPr>
      </a:lvl5pPr>
      <a:lvl6pPr marL="457200" algn="l" rtl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/>
          <a:ea typeface="微軟正黑體"/>
          <a:cs typeface="微軟正黑體"/>
        </a:defRPr>
      </a:lvl6pPr>
      <a:lvl7pPr marL="914400" algn="l" rtl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/>
          <a:ea typeface="微軟正黑體"/>
          <a:cs typeface="微軟正黑體"/>
        </a:defRPr>
      </a:lvl7pPr>
      <a:lvl8pPr marL="1371600" algn="l" rtl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/>
          <a:ea typeface="微軟正黑體"/>
          <a:cs typeface="微軟正黑體"/>
        </a:defRPr>
      </a:lvl8pPr>
      <a:lvl9pPr marL="1828800" algn="l" rtl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C81337"/>
          </a:solidFill>
          <a:latin typeface="微軟正黑體"/>
          <a:ea typeface="微軟正黑體"/>
          <a:cs typeface="微軟正黑體"/>
        </a:defRPr>
      </a:lvl9pPr>
    </p:titleStyle>
    <p:bodyStyle>
      <a:lvl1pPr marL="266700" indent="-266700" algn="just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•"/>
        <a:defRPr sz="1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marL="541338" indent="-266700" algn="just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2pPr>
      <a:lvl3pPr marL="806450" indent="-266700" algn="just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3pPr>
      <a:lvl4pPr marL="1071563" indent="-266700" algn="just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4pPr>
      <a:lvl5pPr marL="1347788" indent="-266700" algn="just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C81337"/>
        </a:buClr>
        <a:buFont typeface="Arial" charset="0"/>
        <a:buChar char="›"/>
        <a:defRPr sz="1400" kern="1200">
          <a:solidFill>
            <a:schemeClr val="tx1"/>
          </a:solidFill>
          <a:latin typeface="MHeiHKS-Medium" pitchFamily="50" charset="-120"/>
          <a:ea typeface="MHeiHKS-Medium" pitchFamily="50" charset="-120"/>
          <a:cs typeface="MHeiHKS-Medium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0900" y="1245871"/>
            <a:ext cx="6477000" cy="812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BOND PRODUCTS</a:t>
            </a:r>
            <a:endParaRPr lang="en-US" altLang="zh-CN" sz="4000" b="1" dirty="0">
              <a:solidFill>
                <a:schemeClr val="bg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4366" y="3780631"/>
            <a:ext cx="2645276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bg1"/>
                </a:solidFill>
              </a:rPr>
              <a:t>21 DEC 2016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1" y="6751808"/>
            <a:ext cx="1725613" cy="5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>
          <a:xfrm>
            <a:off x="577971" y="6917698"/>
            <a:ext cx="387864" cy="215444"/>
          </a:xfrm>
        </p:spPr>
        <p:txBody>
          <a:bodyPr wrap="square" lIns="0" tIns="0" rIns="0" bIns="0">
            <a:spAutoFit/>
          </a:bodyPr>
          <a:lstStyle/>
          <a:p>
            <a:fld id="{81D60167-4931-47E6-BA6A-407CBD079E47}" type="slidenum">
              <a:rPr lang="en-ZA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86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6"/>
          <p:cNvGrpSpPr>
            <a:grpSpLocks/>
          </p:cNvGrpSpPr>
          <p:nvPr/>
        </p:nvGrpSpPr>
        <p:grpSpPr bwMode="auto">
          <a:xfrm>
            <a:off x="378725" y="446326"/>
            <a:ext cx="7830688" cy="714119"/>
            <a:chOff x="323528" y="404902"/>
            <a:chExt cx="6696744" cy="647834"/>
          </a:xfrm>
        </p:grpSpPr>
        <p:sp>
          <p:nvSpPr>
            <p:cNvPr id="23561" name="Rectangle 3"/>
            <p:cNvSpPr txBox="1">
              <a:spLocks noChangeArrowheads="1"/>
            </p:cNvSpPr>
            <p:nvPr/>
          </p:nvSpPr>
          <p:spPr bwMode="auto">
            <a:xfrm>
              <a:off x="539552" y="404902"/>
              <a:ext cx="6480720" cy="50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accent1"/>
                  </a:solidFill>
                  <a:latin typeface="Calibri" panose="020F0502020204030204" pitchFamily="34" charset="0"/>
                  <a:ea typeface="宋体" charset="-122"/>
                  <a:cs typeface="Calibri" pitchFamily="34" charset="0"/>
                </a:rPr>
                <a:t>Investors Overview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23528" y="404902"/>
              <a:ext cx="144477" cy="6478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967235" y="1449959"/>
            <a:ext cx="4548408" cy="5611960"/>
          </a:xfrm>
          <a:prstGeom prst="rect">
            <a:avLst/>
          </a:prstGeom>
          <a:solidFill>
            <a:srgbClr val="FFFAE5"/>
          </a:solidFill>
          <a:ln>
            <a:noFill/>
          </a:ln>
        </p:spPr>
        <p:txBody>
          <a:bodyPr lIns="104306" tIns="52153" rIns="104306" bIns="52153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84400" lvl="1" defTabSz="1040849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Panda Bond is issued and traded in China’s Interbank Bond Market</a:t>
            </a:r>
            <a:r>
              <a:rPr lang="en-US" altLang="zh-CN" sz="1600" kern="0" dirty="0" smtClean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.</a:t>
            </a:r>
            <a:endParaRPr lang="en-US" altLang="zh-CN" sz="1600" kern="0" dirty="0">
              <a:solidFill>
                <a:srgbClr val="151515"/>
              </a:solidFill>
              <a:latin typeface="Calibri" panose="020F0502020204030204" pitchFamily="34" charset="0"/>
              <a:ea typeface="Arial Unicode MS" pitchFamily="34" charset="-122"/>
              <a:cs typeface="Arial" pitchFamily="34" charset="0"/>
            </a:endParaRPr>
          </a:p>
          <a:p>
            <a:pPr marL="284400" lvl="1" defTabSz="1040849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In the interbank market by the end of </a:t>
            </a:r>
            <a:r>
              <a:rPr lang="en-US" altLang="zh-CN" sz="1600" kern="0" dirty="0" smtClean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2015:</a:t>
            </a:r>
          </a:p>
          <a:p>
            <a:pPr marL="284400" lvl="1" defTabSz="1040849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altLang="zh-CN" sz="1600" kern="0" dirty="0" smtClean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Commercial </a:t>
            </a:r>
            <a:r>
              <a:rPr lang="en-US" altLang="zh-CN" sz="1600" kern="0" dirty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bank account of around 40% of total investment in the credit </a:t>
            </a:r>
            <a:r>
              <a:rPr lang="en-US" altLang="zh-CN" sz="1600" kern="0" dirty="0" smtClean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products;</a:t>
            </a:r>
          </a:p>
          <a:p>
            <a:pPr marL="284400" lvl="1" defTabSz="1040849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altLang="zh-CN" sz="1600" kern="0" dirty="0" smtClean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Asset </a:t>
            </a:r>
            <a:r>
              <a:rPr lang="en-US" altLang="zh-CN" sz="1600" kern="0" dirty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management companies take around 35</a:t>
            </a:r>
            <a:r>
              <a:rPr lang="en-US" altLang="zh-CN" sz="1600" kern="0" dirty="0" smtClean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%.</a:t>
            </a:r>
            <a:endParaRPr lang="en-US" altLang="zh-CN" sz="1600" kern="0" dirty="0">
              <a:solidFill>
                <a:srgbClr val="151515"/>
              </a:solidFill>
              <a:latin typeface="Calibri" panose="020F0502020204030204" pitchFamily="34" charset="0"/>
              <a:ea typeface="Arial Unicode MS" pitchFamily="34" charset="-122"/>
              <a:cs typeface="Arial" pitchFamily="34" charset="0"/>
            </a:endParaRPr>
          </a:p>
          <a:p>
            <a:pPr marL="284400" lvl="1" defTabSz="1040849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  <a:defRPr/>
            </a:pPr>
            <a:r>
              <a:rPr lang="en-US" altLang="zh-CN" sz="1600" kern="0" dirty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Diversified maturity structure in the interbank market to meet investors’ financing needs</a:t>
            </a:r>
            <a:r>
              <a:rPr lang="en-US" altLang="zh-CN" sz="1600" kern="0" dirty="0" smtClean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.</a:t>
            </a:r>
          </a:p>
          <a:p>
            <a:pPr marL="284400" lvl="1" defTabSz="1040849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altLang="zh-CN" sz="1600" kern="0" dirty="0" smtClean="0">
                <a:solidFill>
                  <a:srgbClr val="151515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Investors prefer medium and short term.</a:t>
            </a:r>
          </a:p>
          <a:p>
            <a:pPr marL="284400" lvl="1" defTabSz="1040849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altLang="zh-CN" sz="1600" kern="0" dirty="0" smtClean="0">
              <a:solidFill>
                <a:srgbClr val="151515"/>
              </a:solidFill>
              <a:latin typeface="Calibri" panose="020F0502020204030204" pitchFamily="34" charset="0"/>
              <a:ea typeface="Arial Unicode MS" pitchFamily="34" charset="-122"/>
              <a:cs typeface="Arial" pitchFamily="34" charset="0"/>
            </a:endParaRPr>
          </a:p>
          <a:p>
            <a:pPr marL="284400" lvl="1" defTabSz="1040849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  <a:defRPr/>
            </a:pPr>
            <a:endParaRPr lang="en-US" altLang="zh-CN" sz="1600" kern="0" dirty="0" smtClean="0">
              <a:solidFill>
                <a:srgbClr val="151515"/>
              </a:solidFill>
              <a:latin typeface="Calibri" panose="020F0502020204030204" pitchFamily="34" charset="0"/>
              <a:ea typeface="Arial Unicode MS" pitchFamily="34" charset="-122"/>
              <a:cs typeface="Arial" pitchFamily="34" charset="0"/>
            </a:endParaRPr>
          </a:p>
          <a:p>
            <a:pPr marL="284400" lvl="1" defTabSz="1040849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  <a:defRPr/>
            </a:pPr>
            <a:endParaRPr lang="en-US" altLang="zh-CN" sz="1600" dirty="0" smtClean="0">
              <a:latin typeface="Calibri" panose="020F0502020204030204" pitchFamily="34" charset="0"/>
              <a:ea typeface="楷体" pitchFamily="49" charset="-122"/>
              <a:cs typeface="Arial" pitchFamily="34" charset="0"/>
            </a:endParaRPr>
          </a:p>
          <a:p>
            <a:pPr marL="205326" lvl="1" indent="0" eaLnBrk="1" hangingPunct="1">
              <a:lnSpc>
                <a:spcPct val="150000"/>
              </a:lnSpc>
              <a:spcBef>
                <a:spcPts val="684"/>
              </a:spcBef>
              <a:buClr>
                <a:srgbClr val="C00000"/>
              </a:buClr>
              <a:buFont typeface="Arial" charset="0"/>
              <a:buChar char="−"/>
              <a:defRPr/>
            </a:pPr>
            <a:endParaRPr lang="en-US" altLang="zh-CN" sz="1600" dirty="0">
              <a:latin typeface="仿宋" pitchFamily="49" charset="-122"/>
              <a:ea typeface="仿宋" pitchFamily="49" charset="-122"/>
              <a:cs typeface="Arial" charset="0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68" y="1467462"/>
            <a:ext cx="2936148" cy="269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808970" y="4264430"/>
            <a:ext cx="4294067" cy="34319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104303" tIns="52151" rIns="104303" bIns="52151" anchor="ctr"/>
          <a:lstStyle/>
          <a:p>
            <a:pPr defTabSz="1040849" eaLnBrk="1" hangingPunct="1">
              <a:defRPr/>
            </a:pPr>
            <a:r>
              <a:rPr lang="en-US" altLang="zh-CN" sz="1100" b="1" dirty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t>Maturity structure of the bond in interbank market by 2015 Year End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768125" y="1009403"/>
            <a:ext cx="4256938" cy="33378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3" tIns="52151" rIns="104303" bIns="52151" anchor="ctr"/>
          <a:lstStyle/>
          <a:p>
            <a:pPr lvl="0" algn="ctr" defTabSz="1040849">
              <a:defRPr/>
            </a:pPr>
            <a:r>
              <a:rPr lang="en-US" altLang="zh-CN" sz="1100" b="1" dirty="0">
                <a:solidFill>
                  <a:srgbClr val="FFFFFF"/>
                </a:solidFill>
                <a:latin typeface="Calibri" panose="020F0502020204030204" pitchFamily="34" charset="0"/>
                <a:ea typeface="微軟正黑體"/>
                <a:cs typeface="Arial" pitchFamily="34" charset="0"/>
              </a:rPr>
              <a:t>Investor Position in Credit Product </a:t>
            </a:r>
            <a:r>
              <a:rPr lang="en-US" altLang="zh-CN" sz="1100" b="1" dirty="0" smtClean="0">
                <a:solidFill>
                  <a:srgbClr val="FFFFFF"/>
                </a:solidFill>
                <a:latin typeface="Calibri" panose="020F0502020204030204" pitchFamily="34" charset="0"/>
                <a:ea typeface="微軟正黑體"/>
                <a:cs typeface="Arial" pitchFamily="34" charset="0"/>
              </a:rPr>
              <a:t>Investment</a:t>
            </a:r>
            <a:endParaRPr lang="en-US" altLang="zh-CN" sz="1100" b="1" dirty="0">
              <a:solidFill>
                <a:srgbClr val="FFFFFF"/>
              </a:solidFill>
              <a:latin typeface="Calibri" panose="020F0502020204030204" pitchFamily="34" charset="0"/>
              <a:ea typeface="微軟正黑體"/>
              <a:cs typeface="Arial" pitchFamily="34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967235" y="1009403"/>
            <a:ext cx="4548408" cy="34954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3" tIns="52151" rIns="104303" bIns="52151" anchor="ctr"/>
          <a:lstStyle/>
          <a:p>
            <a:pPr algn="ctr">
              <a:tabLst>
                <a:tab pos="2075247" algn="r"/>
              </a:tabLst>
              <a:defRPr/>
            </a:pPr>
            <a:r>
              <a:rPr lang="en-US" altLang="zh-CN" sz="11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t>  Investors and maturity </a:t>
            </a:r>
            <a:r>
              <a:rPr lang="en-US" altLang="zh-CN" sz="1100" b="1" dirty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t>structure of the bond in interbank </a:t>
            </a:r>
            <a:r>
              <a:rPr lang="en-US" altLang="zh-CN" sz="11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t>market</a:t>
            </a:r>
            <a:endParaRPr lang="en-US" altLang="zh-CN" sz="1100" b="1" dirty="0">
              <a:solidFill>
                <a:schemeClr val="bg1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  <a:sym typeface="华文楷体" pitchFamily="2" charset="-122"/>
            </a:endParaRPr>
          </a:p>
        </p:txBody>
      </p:sp>
      <p:sp>
        <p:nvSpPr>
          <p:cNvPr id="11" name="投影片編號版面配置區 3"/>
          <p:cNvSpPr txBox="1">
            <a:spLocks/>
          </p:cNvSpPr>
          <p:nvPr/>
        </p:nvSpPr>
        <p:spPr bwMode="auto">
          <a:xfrm>
            <a:off x="569245" y="6828058"/>
            <a:ext cx="504825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10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247406"/>
              </p:ext>
            </p:extLst>
          </p:nvPr>
        </p:nvGraphicFramePr>
        <p:xfrm>
          <a:off x="5859261" y="4673112"/>
          <a:ext cx="4165802" cy="203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82026" y="3990975"/>
            <a:ext cx="152400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Source: Wind 2015</a:t>
            </a:r>
            <a:endParaRPr lang="zh-CN" alt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8553450" y="6629400"/>
            <a:ext cx="152400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Source: Wind 2015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65919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794" y="352351"/>
            <a:ext cx="893170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/>
            <a:r>
              <a:rPr lang="en-US" sz="2800" kern="1200" spc="-10" dirty="0"/>
              <a:t>3.6  </a:t>
            </a:r>
            <a:r>
              <a:rPr sz="2800" kern="1200" spc="-10" dirty="0"/>
              <a:t>Recommendations - Bond Size &amp; Tenor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6836" y="1169297"/>
            <a:ext cx="8557260" cy="815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C00000"/>
              </a:buClr>
              <a:buSzPct val="87500"/>
              <a:buFont typeface="Wingdings" pitchFamily="2" charset="2"/>
              <a:buChar char="Ø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151515"/>
                </a:solidFill>
                <a:latin typeface="Calibri"/>
                <a:cs typeface="Calibri"/>
              </a:rPr>
              <a:t>Size:  </a:t>
            </a:r>
            <a:r>
              <a:rPr sz="1600" dirty="0">
                <a:solidFill>
                  <a:srgbClr val="151515"/>
                </a:solidFill>
                <a:latin typeface="Calibri"/>
                <a:cs typeface="Calibri"/>
              </a:rPr>
              <a:t>We </a:t>
            </a:r>
            <a:r>
              <a:rPr sz="1600" spc="-5" dirty="0">
                <a:solidFill>
                  <a:srgbClr val="151515"/>
                </a:solidFill>
                <a:latin typeface="Calibri"/>
                <a:cs typeface="Calibri"/>
              </a:rPr>
              <a:t>recommend </a:t>
            </a:r>
            <a:r>
              <a:rPr sz="1600" dirty="0">
                <a:solidFill>
                  <a:srgbClr val="151515"/>
                </a:solidFill>
                <a:latin typeface="Calibri"/>
                <a:cs typeface="Calibri"/>
              </a:rPr>
              <a:t>RMB 1 to 3 billions </a:t>
            </a:r>
            <a:r>
              <a:rPr sz="1600" spc="-5" dirty="0">
                <a:solidFill>
                  <a:srgbClr val="151515"/>
                </a:solidFill>
                <a:latin typeface="Calibri"/>
                <a:cs typeface="Calibri"/>
              </a:rPr>
              <a:t>each </a:t>
            </a:r>
            <a:r>
              <a:rPr sz="1600" dirty="0">
                <a:solidFill>
                  <a:srgbClr val="151515"/>
                </a:solidFill>
                <a:latin typeface="Calibri"/>
                <a:cs typeface="Calibri"/>
              </a:rPr>
              <a:t>tranche </a:t>
            </a:r>
            <a:r>
              <a:rPr sz="1600" spc="-5" dirty="0">
                <a:solidFill>
                  <a:srgbClr val="151515"/>
                </a:solidFill>
                <a:latin typeface="Calibri"/>
                <a:cs typeface="Calibri"/>
              </a:rPr>
              <a:t>with MTN drawdowns.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87500"/>
              <a:buFont typeface="Wingdings" pitchFamily="2" charset="2"/>
              <a:buChar char="Ø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151515"/>
                </a:solidFill>
                <a:latin typeface="Calibri"/>
                <a:cs typeface="Calibri"/>
              </a:rPr>
              <a:t>Tenor:  We </a:t>
            </a:r>
            <a:r>
              <a:rPr sz="1600" spc="-5" dirty="0">
                <a:solidFill>
                  <a:srgbClr val="151515"/>
                </a:solidFill>
                <a:latin typeface="Calibri"/>
                <a:cs typeface="Calibri"/>
              </a:rPr>
              <a:t>recommend </a:t>
            </a:r>
            <a:r>
              <a:rPr lang="en-US" sz="1600" dirty="0" smtClean="0">
                <a:solidFill>
                  <a:srgbClr val="151515"/>
                </a:solidFill>
                <a:latin typeface="Calibri"/>
                <a:cs typeface="Calibri"/>
              </a:rPr>
              <a:t>less than 5 </a:t>
            </a:r>
            <a:r>
              <a:rPr sz="1600" dirty="0" smtClean="0">
                <a:solidFill>
                  <a:srgbClr val="151515"/>
                </a:solidFill>
                <a:latin typeface="Calibri"/>
                <a:cs typeface="Calibri"/>
              </a:rPr>
              <a:t>Years </a:t>
            </a:r>
            <a:r>
              <a:rPr sz="1600" dirty="0">
                <a:solidFill>
                  <a:srgbClr val="151515"/>
                </a:solidFill>
                <a:latin typeface="Calibri"/>
                <a:cs typeface="Calibri"/>
              </a:rPr>
              <a:t>under the </a:t>
            </a:r>
            <a:r>
              <a:rPr sz="1600" spc="-5" dirty="0">
                <a:solidFill>
                  <a:srgbClr val="151515"/>
                </a:solidFill>
                <a:latin typeface="Calibri"/>
                <a:cs typeface="Calibri"/>
              </a:rPr>
              <a:t>current market </a:t>
            </a:r>
            <a:r>
              <a:rPr sz="1600" dirty="0">
                <a:solidFill>
                  <a:srgbClr val="151515"/>
                </a:solidFill>
                <a:latin typeface="Calibri"/>
                <a:cs typeface="Calibri"/>
              </a:rPr>
              <a:t>condition; offering </a:t>
            </a:r>
            <a:r>
              <a:rPr sz="1600" spc="-5" dirty="0">
                <a:solidFill>
                  <a:srgbClr val="151515"/>
                </a:solidFill>
                <a:latin typeface="Calibri"/>
                <a:cs typeface="Calibri"/>
              </a:rPr>
              <a:t>structure could </a:t>
            </a:r>
            <a:r>
              <a:rPr sz="1600" dirty="0">
                <a:solidFill>
                  <a:srgbClr val="151515"/>
                </a:solidFill>
                <a:latin typeface="Calibri"/>
                <a:cs typeface="Calibri"/>
              </a:rPr>
              <a:t>be finalized before the launch</a:t>
            </a:r>
            <a:r>
              <a:rPr sz="1600" spc="-13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51515"/>
                </a:solidFill>
                <a:latin typeface="Calibri"/>
                <a:cs typeface="Calibri"/>
              </a:rPr>
              <a:t>date.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0729" y="2205528"/>
            <a:ext cx="6628130" cy="239168"/>
          </a:xfrm>
          <a:prstGeom prst="rect">
            <a:avLst/>
          </a:prstGeom>
          <a:solidFill>
            <a:srgbClr val="C71237"/>
          </a:solidFill>
          <a:ln w="25908">
            <a:solidFill>
              <a:srgbClr val="920A25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Major Considerations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Tenor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43733" y="2927752"/>
            <a:ext cx="5718175" cy="2984509"/>
          </a:xfrm>
          <a:custGeom>
            <a:avLst/>
            <a:gdLst/>
            <a:ahLst/>
            <a:cxnLst/>
            <a:rect l="l" t="t" r="r" b="b"/>
            <a:pathLst>
              <a:path w="5718175" h="2985135">
                <a:moveTo>
                  <a:pt x="0" y="2985135"/>
                </a:moveTo>
                <a:lnTo>
                  <a:pt x="623" y="2935697"/>
                </a:lnTo>
                <a:lnTo>
                  <a:pt x="2003" y="2886455"/>
                </a:lnTo>
                <a:lnTo>
                  <a:pt x="4132" y="2837416"/>
                </a:lnTo>
                <a:lnTo>
                  <a:pt x="7006" y="2788586"/>
                </a:lnTo>
                <a:lnTo>
                  <a:pt x="10618" y="2739970"/>
                </a:lnTo>
                <a:lnTo>
                  <a:pt x="14963" y="2691575"/>
                </a:lnTo>
                <a:lnTo>
                  <a:pt x="20034" y="2643407"/>
                </a:lnTo>
                <a:lnTo>
                  <a:pt x="25826" y="2595471"/>
                </a:lnTo>
                <a:lnTo>
                  <a:pt x="32333" y="2547775"/>
                </a:lnTo>
                <a:lnTo>
                  <a:pt x="39549" y="2500323"/>
                </a:lnTo>
                <a:lnTo>
                  <a:pt x="47468" y="2453123"/>
                </a:lnTo>
                <a:lnTo>
                  <a:pt x="56085" y="2406181"/>
                </a:lnTo>
                <a:lnTo>
                  <a:pt x="65393" y="2359501"/>
                </a:lnTo>
                <a:lnTo>
                  <a:pt x="75387" y="2313092"/>
                </a:lnTo>
                <a:lnTo>
                  <a:pt x="86061" y="2266958"/>
                </a:lnTo>
                <a:lnTo>
                  <a:pt x="97409" y="2221105"/>
                </a:lnTo>
                <a:lnTo>
                  <a:pt x="109425" y="2175541"/>
                </a:lnTo>
                <a:lnTo>
                  <a:pt x="122104" y="2130270"/>
                </a:lnTo>
                <a:lnTo>
                  <a:pt x="135439" y="2085300"/>
                </a:lnTo>
                <a:lnTo>
                  <a:pt x="149425" y="2040635"/>
                </a:lnTo>
                <a:lnTo>
                  <a:pt x="164055" y="1996283"/>
                </a:lnTo>
                <a:lnTo>
                  <a:pt x="179325" y="1952250"/>
                </a:lnTo>
                <a:lnTo>
                  <a:pt x="195228" y="1908541"/>
                </a:lnTo>
                <a:lnTo>
                  <a:pt x="211758" y="1865162"/>
                </a:lnTo>
                <a:lnTo>
                  <a:pt x="228909" y="1822120"/>
                </a:lnTo>
                <a:lnTo>
                  <a:pt x="246676" y="1779421"/>
                </a:lnTo>
                <a:lnTo>
                  <a:pt x="265053" y="1737071"/>
                </a:lnTo>
                <a:lnTo>
                  <a:pt x="284034" y="1695075"/>
                </a:lnTo>
                <a:lnTo>
                  <a:pt x="303613" y="1653441"/>
                </a:lnTo>
                <a:lnTo>
                  <a:pt x="323784" y="1612174"/>
                </a:lnTo>
                <a:lnTo>
                  <a:pt x="344542" y="1571281"/>
                </a:lnTo>
                <a:lnTo>
                  <a:pt x="365880" y="1530766"/>
                </a:lnTo>
                <a:lnTo>
                  <a:pt x="387793" y="1490638"/>
                </a:lnTo>
                <a:lnTo>
                  <a:pt x="410274" y="1450901"/>
                </a:lnTo>
                <a:lnTo>
                  <a:pt x="433319" y="1411561"/>
                </a:lnTo>
                <a:lnTo>
                  <a:pt x="456921" y="1372626"/>
                </a:lnTo>
                <a:lnTo>
                  <a:pt x="481074" y="1334100"/>
                </a:lnTo>
                <a:lnTo>
                  <a:pt x="505773" y="1295990"/>
                </a:lnTo>
                <a:lnTo>
                  <a:pt x="531011" y="1258303"/>
                </a:lnTo>
                <a:lnTo>
                  <a:pt x="556784" y="1221044"/>
                </a:lnTo>
                <a:lnTo>
                  <a:pt x="583084" y="1184219"/>
                </a:lnTo>
                <a:lnTo>
                  <a:pt x="609906" y="1147834"/>
                </a:lnTo>
                <a:lnTo>
                  <a:pt x="637245" y="1111896"/>
                </a:lnTo>
                <a:lnTo>
                  <a:pt x="665094" y="1076411"/>
                </a:lnTo>
                <a:lnTo>
                  <a:pt x="693448" y="1041384"/>
                </a:lnTo>
                <a:lnTo>
                  <a:pt x="722300" y="1006823"/>
                </a:lnTo>
                <a:lnTo>
                  <a:pt x="751646" y="972732"/>
                </a:lnTo>
                <a:lnTo>
                  <a:pt x="781478" y="939118"/>
                </a:lnTo>
                <a:lnTo>
                  <a:pt x="811792" y="905988"/>
                </a:lnTo>
                <a:lnTo>
                  <a:pt x="842581" y="873347"/>
                </a:lnTo>
                <a:lnTo>
                  <a:pt x="873840" y="841201"/>
                </a:lnTo>
                <a:lnTo>
                  <a:pt x="905562" y="809557"/>
                </a:lnTo>
                <a:lnTo>
                  <a:pt x="937742" y="778420"/>
                </a:lnTo>
                <a:lnTo>
                  <a:pt x="970374" y="747797"/>
                </a:lnTo>
                <a:lnTo>
                  <a:pt x="1003453" y="717693"/>
                </a:lnTo>
                <a:lnTo>
                  <a:pt x="1036971" y="688116"/>
                </a:lnTo>
                <a:lnTo>
                  <a:pt x="1070925" y="659071"/>
                </a:lnTo>
                <a:lnTo>
                  <a:pt x="1105306" y="630563"/>
                </a:lnTo>
                <a:lnTo>
                  <a:pt x="1140111" y="602600"/>
                </a:lnTo>
                <a:lnTo>
                  <a:pt x="1175333" y="575188"/>
                </a:lnTo>
                <a:lnTo>
                  <a:pt x="1210965" y="548331"/>
                </a:lnTo>
                <a:lnTo>
                  <a:pt x="1247003" y="522037"/>
                </a:lnTo>
                <a:lnTo>
                  <a:pt x="1283441" y="496312"/>
                </a:lnTo>
                <a:lnTo>
                  <a:pt x="1320272" y="471162"/>
                </a:lnTo>
                <a:lnTo>
                  <a:pt x="1357490" y="446592"/>
                </a:lnTo>
                <a:lnTo>
                  <a:pt x="1395091" y="422609"/>
                </a:lnTo>
                <a:lnTo>
                  <a:pt x="1433068" y="399220"/>
                </a:lnTo>
                <a:lnTo>
                  <a:pt x="1471415" y="376429"/>
                </a:lnTo>
                <a:lnTo>
                  <a:pt x="1510126" y="354244"/>
                </a:lnTo>
                <a:lnTo>
                  <a:pt x="1549196" y="332670"/>
                </a:lnTo>
                <a:lnTo>
                  <a:pt x="1588618" y="311713"/>
                </a:lnTo>
                <a:lnTo>
                  <a:pt x="1628388" y="291380"/>
                </a:lnTo>
                <a:lnTo>
                  <a:pt x="1668498" y="271677"/>
                </a:lnTo>
                <a:lnTo>
                  <a:pt x="1708943" y="252609"/>
                </a:lnTo>
                <a:lnTo>
                  <a:pt x="1749718" y="234184"/>
                </a:lnTo>
                <a:lnTo>
                  <a:pt x="1790816" y="216406"/>
                </a:lnTo>
                <a:lnTo>
                  <a:pt x="1832232" y="199282"/>
                </a:lnTo>
                <a:lnTo>
                  <a:pt x="1873960" y="182819"/>
                </a:lnTo>
                <a:lnTo>
                  <a:pt x="1915994" y="167021"/>
                </a:lnTo>
                <a:lnTo>
                  <a:pt x="1958327" y="151897"/>
                </a:lnTo>
                <a:lnTo>
                  <a:pt x="2000955" y="137450"/>
                </a:lnTo>
                <a:lnTo>
                  <a:pt x="2043872" y="123688"/>
                </a:lnTo>
                <a:lnTo>
                  <a:pt x="2087071" y="110617"/>
                </a:lnTo>
                <a:lnTo>
                  <a:pt x="2130546" y="98243"/>
                </a:lnTo>
                <a:lnTo>
                  <a:pt x="2174293" y="86572"/>
                </a:lnTo>
                <a:lnTo>
                  <a:pt x="2218304" y="75609"/>
                </a:lnTo>
                <a:lnTo>
                  <a:pt x="2262575" y="65362"/>
                </a:lnTo>
                <a:lnTo>
                  <a:pt x="2307099" y="55836"/>
                </a:lnTo>
                <a:lnTo>
                  <a:pt x="2351871" y="47037"/>
                </a:lnTo>
                <a:lnTo>
                  <a:pt x="2396884" y="38972"/>
                </a:lnTo>
                <a:lnTo>
                  <a:pt x="2442133" y="31646"/>
                </a:lnTo>
                <a:lnTo>
                  <a:pt x="2487612" y="25066"/>
                </a:lnTo>
                <a:lnTo>
                  <a:pt x="2533316" y="19238"/>
                </a:lnTo>
                <a:lnTo>
                  <a:pt x="2579237" y="14167"/>
                </a:lnTo>
                <a:lnTo>
                  <a:pt x="2625371" y="9860"/>
                </a:lnTo>
                <a:lnTo>
                  <a:pt x="2671712" y="6324"/>
                </a:lnTo>
                <a:lnTo>
                  <a:pt x="2718253" y="3563"/>
                </a:lnTo>
                <a:lnTo>
                  <a:pt x="2764990" y="1585"/>
                </a:lnTo>
                <a:lnTo>
                  <a:pt x="2811915" y="395"/>
                </a:lnTo>
                <a:lnTo>
                  <a:pt x="2859024" y="0"/>
                </a:lnTo>
                <a:lnTo>
                  <a:pt x="2906121" y="399"/>
                </a:lnTo>
                <a:lnTo>
                  <a:pt x="2953035" y="1592"/>
                </a:lnTo>
                <a:lnTo>
                  <a:pt x="2999760" y="3573"/>
                </a:lnTo>
                <a:lnTo>
                  <a:pt x="3046291" y="6335"/>
                </a:lnTo>
                <a:lnTo>
                  <a:pt x="3092621" y="9874"/>
                </a:lnTo>
                <a:lnTo>
                  <a:pt x="3138744" y="14182"/>
                </a:lnTo>
                <a:lnTo>
                  <a:pt x="3184655" y="19253"/>
                </a:lnTo>
                <a:lnTo>
                  <a:pt x="3230348" y="25083"/>
                </a:lnTo>
                <a:lnTo>
                  <a:pt x="3275817" y="31663"/>
                </a:lnTo>
                <a:lnTo>
                  <a:pt x="3321056" y="38988"/>
                </a:lnTo>
                <a:lnTo>
                  <a:pt x="3366060" y="47053"/>
                </a:lnTo>
                <a:lnTo>
                  <a:pt x="3410822" y="55851"/>
                </a:lnTo>
                <a:lnTo>
                  <a:pt x="3455337" y="65376"/>
                </a:lnTo>
                <a:lnTo>
                  <a:pt x="3499598" y="75621"/>
                </a:lnTo>
                <a:lnTo>
                  <a:pt x="3543601" y="86582"/>
                </a:lnTo>
                <a:lnTo>
                  <a:pt x="3587338" y="98251"/>
                </a:lnTo>
                <a:lnTo>
                  <a:pt x="3630805" y="110622"/>
                </a:lnTo>
                <a:lnTo>
                  <a:pt x="3673996" y="123690"/>
                </a:lnTo>
                <a:lnTo>
                  <a:pt x="3716904" y="137449"/>
                </a:lnTo>
                <a:lnTo>
                  <a:pt x="3759524" y="151891"/>
                </a:lnTo>
                <a:lnTo>
                  <a:pt x="3801849" y="167012"/>
                </a:lnTo>
                <a:lnTo>
                  <a:pt x="3843875" y="182805"/>
                </a:lnTo>
                <a:lnTo>
                  <a:pt x="3885595" y="199264"/>
                </a:lnTo>
                <a:lnTo>
                  <a:pt x="3927004" y="216383"/>
                </a:lnTo>
                <a:lnTo>
                  <a:pt x="3968095" y="234156"/>
                </a:lnTo>
                <a:lnTo>
                  <a:pt x="4008862" y="252576"/>
                </a:lnTo>
                <a:lnTo>
                  <a:pt x="4049301" y="271638"/>
                </a:lnTo>
                <a:lnTo>
                  <a:pt x="4089405" y="291335"/>
                </a:lnTo>
                <a:lnTo>
                  <a:pt x="4129168" y="311662"/>
                </a:lnTo>
                <a:lnTo>
                  <a:pt x="4168584" y="332613"/>
                </a:lnTo>
                <a:lnTo>
                  <a:pt x="4207647" y="354180"/>
                </a:lnTo>
                <a:lnTo>
                  <a:pt x="4246353" y="376358"/>
                </a:lnTo>
                <a:lnTo>
                  <a:pt x="4284694" y="399142"/>
                </a:lnTo>
                <a:lnTo>
                  <a:pt x="4322665" y="422524"/>
                </a:lnTo>
                <a:lnTo>
                  <a:pt x="4360261" y="446500"/>
                </a:lnTo>
                <a:lnTo>
                  <a:pt x="4397474" y="471062"/>
                </a:lnTo>
                <a:lnTo>
                  <a:pt x="4434300" y="496205"/>
                </a:lnTo>
                <a:lnTo>
                  <a:pt x="4470733" y="521922"/>
                </a:lnTo>
                <a:lnTo>
                  <a:pt x="4506767" y="548207"/>
                </a:lnTo>
                <a:lnTo>
                  <a:pt x="4542395" y="575055"/>
                </a:lnTo>
                <a:lnTo>
                  <a:pt x="4577613" y="602460"/>
                </a:lnTo>
                <a:lnTo>
                  <a:pt x="4612414" y="630414"/>
                </a:lnTo>
                <a:lnTo>
                  <a:pt x="4646792" y="658913"/>
                </a:lnTo>
                <a:lnTo>
                  <a:pt x="4680742" y="687949"/>
                </a:lnTo>
                <a:lnTo>
                  <a:pt x="4714257" y="717518"/>
                </a:lnTo>
                <a:lnTo>
                  <a:pt x="4747333" y="747612"/>
                </a:lnTo>
                <a:lnTo>
                  <a:pt x="4779962" y="778226"/>
                </a:lnTo>
                <a:lnTo>
                  <a:pt x="4812140" y="809353"/>
                </a:lnTo>
                <a:lnTo>
                  <a:pt x="4843860" y="840988"/>
                </a:lnTo>
                <a:lnTo>
                  <a:pt x="4875117" y="873125"/>
                </a:lnTo>
                <a:lnTo>
                  <a:pt x="4905904" y="905756"/>
                </a:lnTo>
                <a:lnTo>
                  <a:pt x="4936216" y="938877"/>
                </a:lnTo>
                <a:lnTo>
                  <a:pt x="4966047" y="972481"/>
                </a:lnTo>
                <a:lnTo>
                  <a:pt x="4995392" y="1006562"/>
                </a:lnTo>
                <a:lnTo>
                  <a:pt x="5024243" y="1041114"/>
                </a:lnTo>
                <a:lnTo>
                  <a:pt x="5052596" y="1076130"/>
                </a:lnTo>
                <a:lnTo>
                  <a:pt x="5080445" y="1111606"/>
                </a:lnTo>
                <a:lnTo>
                  <a:pt x="5107784" y="1147534"/>
                </a:lnTo>
                <a:lnTo>
                  <a:pt x="5134606" y="1183908"/>
                </a:lnTo>
                <a:lnTo>
                  <a:pt x="5160907" y="1220724"/>
                </a:lnTo>
                <a:lnTo>
                  <a:pt x="5186679" y="1257973"/>
                </a:lnTo>
                <a:lnTo>
                  <a:pt x="5211919" y="1295650"/>
                </a:lnTo>
                <a:lnTo>
                  <a:pt x="5236619" y="1333750"/>
                </a:lnTo>
                <a:lnTo>
                  <a:pt x="5260773" y="1372266"/>
                </a:lnTo>
                <a:lnTo>
                  <a:pt x="5284377" y="1411192"/>
                </a:lnTo>
                <a:lnTo>
                  <a:pt x="5307423" y="1450521"/>
                </a:lnTo>
                <a:lnTo>
                  <a:pt x="5329907" y="1490249"/>
                </a:lnTo>
                <a:lnTo>
                  <a:pt x="5351822" y="1530368"/>
                </a:lnTo>
                <a:lnTo>
                  <a:pt x="5373163" y="1570872"/>
                </a:lnTo>
                <a:lnTo>
                  <a:pt x="5393923" y="1611757"/>
                </a:lnTo>
                <a:lnTo>
                  <a:pt x="5414098" y="1653014"/>
                </a:lnTo>
                <a:lnTo>
                  <a:pt x="5433680" y="1694639"/>
                </a:lnTo>
                <a:lnTo>
                  <a:pt x="5452664" y="1736625"/>
                </a:lnTo>
                <a:lnTo>
                  <a:pt x="5471045" y="1778966"/>
                </a:lnTo>
                <a:lnTo>
                  <a:pt x="5488816" y="1821656"/>
                </a:lnTo>
                <a:lnTo>
                  <a:pt x="5505972" y="1864689"/>
                </a:lnTo>
                <a:lnTo>
                  <a:pt x="5522507" y="1908058"/>
                </a:lnTo>
                <a:lnTo>
                  <a:pt x="5538415" y="1951759"/>
                </a:lnTo>
                <a:lnTo>
                  <a:pt x="5553690" y="1995784"/>
                </a:lnTo>
                <a:lnTo>
                  <a:pt x="5568326" y="2040128"/>
                </a:lnTo>
                <a:lnTo>
                  <a:pt x="5582317" y="2084783"/>
                </a:lnTo>
                <a:lnTo>
                  <a:pt x="5595658" y="2129746"/>
                </a:lnTo>
                <a:lnTo>
                  <a:pt x="5608343" y="2175008"/>
                </a:lnTo>
                <a:lnTo>
                  <a:pt x="5620366" y="2220565"/>
                </a:lnTo>
                <a:lnTo>
                  <a:pt x="5631721" y="2266410"/>
                </a:lnTo>
                <a:lnTo>
                  <a:pt x="5642402" y="2312536"/>
                </a:lnTo>
                <a:lnTo>
                  <a:pt x="5652403" y="2358939"/>
                </a:lnTo>
                <a:lnTo>
                  <a:pt x="5661720" y="2405611"/>
                </a:lnTo>
                <a:lnTo>
                  <a:pt x="5670344" y="2452547"/>
                </a:lnTo>
                <a:lnTo>
                  <a:pt x="5678272" y="2499740"/>
                </a:lnTo>
                <a:lnTo>
                  <a:pt x="5685497" y="2547185"/>
                </a:lnTo>
                <a:lnTo>
                  <a:pt x="5692012" y="2594876"/>
                </a:lnTo>
                <a:lnTo>
                  <a:pt x="5697813" y="2642805"/>
                </a:lnTo>
                <a:lnTo>
                  <a:pt x="5702894" y="2690968"/>
                </a:lnTo>
                <a:lnTo>
                  <a:pt x="5707248" y="2739358"/>
                </a:lnTo>
                <a:lnTo>
                  <a:pt x="5710871" y="2787969"/>
                </a:lnTo>
                <a:lnTo>
                  <a:pt x="5713755" y="2836794"/>
                </a:lnTo>
                <a:lnTo>
                  <a:pt x="5715895" y="2885829"/>
                </a:lnTo>
                <a:lnTo>
                  <a:pt x="5717286" y="2935066"/>
                </a:lnTo>
                <a:lnTo>
                  <a:pt x="5717921" y="2984500"/>
                </a:lnTo>
              </a:path>
            </a:pathLst>
          </a:custGeom>
          <a:ln w="38100">
            <a:solidFill>
              <a:srgbClr val="B8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7428" y="5886485"/>
            <a:ext cx="6546215" cy="50789"/>
          </a:xfrm>
          <a:custGeom>
            <a:avLst/>
            <a:gdLst/>
            <a:ahLst/>
            <a:cxnLst/>
            <a:rect l="l" t="t" r="r" b="b"/>
            <a:pathLst>
              <a:path w="6546215" h="50800">
                <a:moveTo>
                  <a:pt x="25400" y="0"/>
                </a:move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2004" y="35262"/>
                </a:lnTo>
                <a:lnTo>
                  <a:pt x="7461" y="43338"/>
                </a:lnTo>
                <a:lnTo>
                  <a:pt x="15537" y="48795"/>
                </a:lnTo>
                <a:lnTo>
                  <a:pt x="25400" y="50800"/>
                </a:lnTo>
                <a:lnTo>
                  <a:pt x="35262" y="48795"/>
                </a:lnTo>
                <a:lnTo>
                  <a:pt x="43338" y="43338"/>
                </a:lnTo>
                <a:lnTo>
                  <a:pt x="48795" y="35262"/>
                </a:lnTo>
                <a:lnTo>
                  <a:pt x="49509" y="31750"/>
                </a:lnTo>
                <a:lnTo>
                  <a:pt x="25400" y="31750"/>
                </a:lnTo>
                <a:lnTo>
                  <a:pt x="25400" y="19050"/>
                </a:lnTo>
                <a:lnTo>
                  <a:pt x="49509" y="19050"/>
                </a:lnTo>
                <a:lnTo>
                  <a:pt x="48795" y="15537"/>
                </a:lnTo>
                <a:lnTo>
                  <a:pt x="43338" y="7461"/>
                </a:lnTo>
                <a:lnTo>
                  <a:pt x="35262" y="2004"/>
                </a:lnTo>
                <a:lnTo>
                  <a:pt x="25400" y="0"/>
                </a:lnTo>
                <a:close/>
              </a:path>
              <a:path w="6546215" h="50800">
                <a:moveTo>
                  <a:pt x="6520688" y="0"/>
                </a:moveTo>
                <a:lnTo>
                  <a:pt x="6510825" y="2004"/>
                </a:lnTo>
                <a:lnTo>
                  <a:pt x="6502749" y="7461"/>
                </a:lnTo>
                <a:lnTo>
                  <a:pt x="6497292" y="15537"/>
                </a:lnTo>
                <a:lnTo>
                  <a:pt x="6495288" y="25400"/>
                </a:lnTo>
                <a:lnTo>
                  <a:pt x="6497292" y="35262"/>
                </a:lnTo>
                <a:lnTo>
                  <a:pt x="6502749" y="43338"/>
                </a:lnTo>
                <a:lnTo>
                  <a:pt x="6510825" y="48795"/>
                </a:lnTo>
                <a:lnTo>
                  <a:pt x="6520688" y="50800"/>
                </a:lnTo>
                <a:lnTo>
                  <a:pt x="6530550" y="48795"/>
                </a:lnTo>
                <a:lnTo>
                  <a:pt x="6538626" y="43338"/>
                </a:lnTo>
                <a:lnTo>
                  <a:pt x="6544083" y="35262"/>
                </a:lnTo>
                <a:lnTo>
                  <a:pt x="6544797" y="31750"/>
                </a:lnTo>
                <a:lnTo>
                  <a:pt x="6520688" y="31750"/>
                </a:lnTo>
                <a:lnTo>
                  <a:pt x="6520688" y="19050"/>
                </a:lnTo>
                <a:lnTo>
                  <a:pt x="6544797" y="19050"/>
                </a:lnTo>
                <a:lnTo>
                  <a:pt x="6544083" y="15537"/>
                </a:lnTo>
                <a:lnTo>
                  <a:pt x="6538626" y="7461"/>
                </a:lnTo>
                <a:lnTo>
                  <a:pt x="6530550" y="2004"/>
                </a:lnTo>
                <a:lnTo>
                  <a:pt x="6520688" y="0"/>
                </a:lnTo>
                <a:close/>
              </a:path>
              <a:path w="6546215" h="50800">
                <a:moveTo>
                  <a:pt x="49509" y="19050"/>
                </a:moveTo>
                <a:lnTo>
                  <a:pt x="25400" y="19050"/>
                </a:lnTo>
                <a:lnTo>
                  <a:pt x="25400" y="31750"/>
                </a:lnTo>
                <a:lnTo>
                  <a:pt x="49509" y="31750"/>
                </a:lnTo>
                <a:lnTo>
                  <a:pt x="50800" y="25400"/>
                </a:lnTo>
                <a:lnTo>
                  <a:pt x="49509" y="19050"/>
                </a:lnTo>
                <a:close/>
              </a:path>
              <a:path w="6546215" h="50800">
                <a:moveTo>
                  <a:pt x="6496578" y="19050"/>
                </a:moveTo>
                <a:lnTo>
                  <a:pt x="49509" y="19050"/>
                </a:lnTo>
                <a:lnTo>
                  <a:pt x="50800" y="25400"/>
                </a:lnTo>
                <a:lnTo>
                  <a:pt x="49509" y="31750"/>
                </a:lnTo>
                <a:lnTo>
                  <a:pt x="6496578" y="31750"/>
                </a:lnTo>
                <a:lnTo>
                  <a:pt x="6495288" y="25400"/>
                </a:lnTo>
                <a:lnTo>
                  <a:pt x="6496578" y="19050"/>
                </a:lnTo>
                <a:close/>
              </a:path>
              <a:path w="6546215" h="50800">
                <a:moveTo>
                  <a:pt x="6544797" y="19050"/>
                </a:moveTo>
                <a:lnTo>
                  <a:pt x="6520688" y="19050"/>
                </a:lnTo>
                <a:lnTo>
                  <a:pt x="6520688" y="31750"/>
                </a:lnTo>
                <a:lnTo>
                  <a:pt x="6544797" y="31750"/>
                </a:lnTo>
                <a:lnTo>
                  <a:pt x="6546088" y="25400"/>
                </a:lnTo>
                <a:lnTo>
                  <a:pt x="6544797" y="19050"/>
                </a:lnTo>
                <a:close/>
              </a:path>
            </a:pathLst>
          </a:custGeom>
          <a:solidFill>
            <a:srgbClr val="B8E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5747" y="3264088"/>
            <a:ext cx="4438284" cy="2711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55745" y="3286832"/>
            <a:ext cx="2603500" cy="1267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marR="98425" indent="-103505">
              <a:lnSpc>
                <a:spcPct val="130000"/>
              </a:lnSpc>
              <a:buChar char="•"/>
              <a:tabLst>
                <a:tab pos="116839" algn="l"/>
              </a:tabLst>
            </a:pP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Major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investors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in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the China bond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market  are commercial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banks,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wealth</a:t>
            </a:r>
            <a:r>
              <a:rPr sz="1050" spc="-114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management 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products, mutual funds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and securities</a:t>
            </a:r>
            <a:r>
              <a:rPr sz="1050" spc="-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firms.</a:t>
            </a:r>
            <a:endParaRPr sz="1050" dirty="0">
              <a:latin typeface="Calibri"/>
              <a:cs typeface="Calibri"/>
            </a:endParaRPr>
          </a:p>
          <a:p>
            <a:pPr marL="116205">
              <a:lnSpc>
                <a:spcPct val="100000"/>
              </a:lnSpc>
              <a:spcBef>
                <a:spcPts val="370"/>
              </a:spcBef>
            </a:pP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These investors prefer short to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medium</a:t>
            </a:r>
            <a:r>
              <a:rPr sz="1050" spc="-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term,</a:t>
            </a:r>
            <a:endParaRPr sz="1050" dirty="0">
              <a:latin typeface="Calibri"/>
              <a:cs typeface="Calibri"/>
            </a:endParaRPr>
          </a:p>
          <a:p>
            <a:pPr marL="116205" marR="498475">
              <a:lnSpc>
                <a:spcPct val="129500"/>
              </a:lnSpc>
              <a:spcBef>
                <a:spcPts val="10"/>
              </a:spcBef>
            </a:pP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such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as </a:t>
            </a:r>
            <a:r>
              <a:rPr sz="1050" spc="5" dirty="0">
                <a:solidFill>
                  <a:srgbClr val="151515"/>
                </a:solidFill>
                <a:latin typeface="Calibri"/>
                <a:cs typeface="Calibri"/>
              </a:rPr>
              <a:t>1y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or </a:t>
            </a:r>
            <a:r>
              <a:rPr lang="en-US" sz="1050" dirty="0" smtClean="0">
                <a:solidFill>
                  <a:srgbClr val="151515"/>
                </a:solidFill>
                <a:latin typeface="Calibri"/>
                <a:cs typeface="Calibri"/>
              </a:rPr>
              <a:t>5</a:t>
            </a:r>
            <a:r>
              <a:rPr sz="1050" dirty="0" smtClean="0">
                <a:solidFill>
                  <a:srgbClr val="151515"/>
                </a:solidFill>
                <a:latin typeface="Calibri"/>
                <a:cs typeface="Calibri"/>
              </a:rPr>
              <a:t>y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bonds,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to match</a:t>
            </a:r>
            <a:r>
              <a:rPr sz="1050" spc="-12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the  duration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of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their</a:t>
            </a:r>
            <a:r>
              <a:rPr sz="1050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liabilities.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6510" y="4607195"/>
            <a:ext cx="1595755" cy="1268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marR="5080" indent="-103505">
              <a:lnSpc>
                <a:spcPct val="130000"/>
              </a:lnSpc>
              <a:buChar char="•"/>
              <a:tabLst>
                <a:tab pos="116839" algn="l"/>
              </a:tabLst>
            </a:pP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Use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of proceeds will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be 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varied, with a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duration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of</a:t>
            </a:r>
            <a:r>
              <a:rPr sz="1050" spc="-12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1  year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to </a:t>
            </a:r>
            <a:r>
              <a:rPr lang="en-US" sz="1050" dirty="0" smtClean="0">
                <a:solidFill>
                  <a:srgbClr val="151515"/>
                </a:solidFill>
                <a:latin typeface="Calibri"/>
                <a:cs typeface="Calibri"/>
              </a:rPr>
              <a:t>5</a:t>
            </a:r>
            <a:r>
              <a:rPr sz="1050" dirty="0" smtClean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years.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The</a:t>
            </a:r>
            <a:r>
              <a:rPr sz="1050" spc="-1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bond</a:t>
            </a:r>
            <a:endParaRPr sz="1050" dirty="0">
              <a:latin typeface="Calibri"/>
              <a:cs typeface="Calibri"/>
            </a:endParaRPr>
          </a:p>
          <a:p>
            <a:pPr marL="116205" marR="24765">
              <a:lnSpc>
                <a:spcPct val="130000"/>
              </a:lnSpc>
              <a:spcBef>
                <a:spcPts val="5"/>
              </a:spcBef>
            </a:pP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tenor should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match  demanded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funds’</a:t>
            </a:r>
            <a:r>
              <a:rPr sz="1050" spc="-5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duration  to hedge interest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rate</a:t>
            </a:r>
            <a:r>
              <a:rPr sz="1050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risk.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3671" y="4807935"/>
            <a:ext cx="1610995" cy="437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marR="5080" indent="-103505">
              <a:lnSpc>
                <a:spcPct val="130500"/>
              </a:lnSpc>
              <a:buChar char="•"/>
              <a:tabLst>
                <a:tab pos="116839" algn="l"/>
              </a:tabLst>
            </a:pP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Most bonds issued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in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China 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are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less than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5</a:t>
            </a:r>
            <a:r>
              <a:rPr sz="1050" spc="-7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years.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1201" y="3452660"/>
            <a:ext cx="928369" cy="693780"/>
          </a:xfrm>
          <a:prstGeom prst="rect">
            <a:avLst/>
          </a:prstGeom>
          <a:solidFill>
            <a:srgbClr val="F9C9D2"/>
          </a:solidFill>
        </p:spPr>
        <p:txBody>
          <a:bodyPr vert="horz" wrap="square" lIns="0" tIns="46990" rIns="0" bIns="0" rtlCol="0">
            <a:spAutoFit/>
          </a:bodyPr>
          <a:lstStyle/>
          <a:p>
            <a:pPr marL="134620" marR="125730" indent="635" algn="ctr">
              <a:lnSpc>
                <a:spcPct val="100000"/>
              </a:lnSpc>
              <a:spcBef>
                <a:spcPts val="370"/>
              </a:spcBef>
            </a:pP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Common  Tenor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in</a:t>
            </a:r>
            <a:r>
              <a:rPr sz="1050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the  China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Bond  market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59579" y="2600922"/>
            <a:ext cx="2077720" cy="204542"/>
          </a:xfrm>
          <a:prstGeom prst="rect">
            <a:avLst/>
          </a:prstGeom>
          <a:solidFill>
            <a:srgbClr val="F9C9D2"/>
          </a:solidFill>
        </p:spPr>
        <p:txBody>
          <a:bodyPr vert="horz" wrap="square" lIns="0" tIns="42544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34"/>
              </a:spcBef>
            </a:pP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Match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the Demands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of</a:t>
            </a:r>
            <a:r>
              <a:rPr sz="1050" spc="-5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Investors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1335" y="3545605"/>
            <a:ext cx="1071880" cy="528350"/>
          </a:xfrm>
          <a:prstGeom prst="rect">
            <a:avLst/>
          </a:prstGeom>
          <a:solidFill>
            <a:srgbClr val="F9C9D2"/>
          </a:solidFill>
        </p:spPr>
        <p:txBody>
          <a:bodyPr vert="horz" wrap="square" lIns="0" tIns="43180" rIns="0" bIns="0" rtlCol="0">
            <a:spAutoFit/>
          </a:bodyPr>
          <a:lstStyle/>
          <a:p>
            <a:pPr marL="171450" marR="161290" algn="ctr">
              <a:lnSpc>
                <a:spcPct val="100000"/>
              </a:lnSpc>
              <a:spcBef>
                <a:spcPts val="340"/>
              </a:spcBef>
            </a:pP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Fulfill</a:t>
            </a:r>
            <a:r>
              <a:rPr sz="1050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Issuer’s 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Demand for  Funds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1" y="6751808"/>
            <a:ext cx="1725613" cy="5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569344" y="6884427"/>
            <a:ext cx="370936" cy="2154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fld id="{81D60167-4931-47E6-BA6A-407CBD079E47}" type="slidenum">
              <a:rPr kumimoji="0" lang="en-ZA" sz="1400">
                <a:solidFill>
                  <a:srgbClr val="F8F8F8"/>
                </a:solidFill>
                <a:latin typeface="Berlin Sans FB"/>
                <a:ea typeface="宋体" pitchFamily="2" charset="-122"/>
                <a:cs typeface="Berlin Sans FB"/>
              </a:rPr>
              <a:pPr algn="ctr"/>
              <a:t>11</a:t>
            </a:fld>
            <a:endParaRPr kumimoji="0" lang="en-ZA" sz="1400" dirty="0">
              <a:solidFill>
                <a:srgbClr val="F8F8F8"/>
              </a:solidFill>
              <a:latin typeface="Berlin Sans FB"/>
              <a:ea typeface="宋体" pitchFamily="2" charset="-122"/>
              <a:cs typeface="Berlin Sans FB"/>
            </a:endParaRPr>
          </a:p>
        </p:txBody>
      </p:sp>
    </p:spTree>
    <p:extLst>
      <p:ext uri="{BB962C8B-B14F-4D97-AF65-F5344CB8AC3E}">
        <p14:creationId xmlns:p14="http://schemas.microsoft.com/office/powerpoint/2010/main" val="12427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100" y="352351"/>
            <a:ext cx="893170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/>
            <a:r>
              <a:rPr lang="en-US" sz="2800" kern="1200" spc="-10" dirty="0"/>
              <a:t>3.7  </a:t>
            </a:r>
            <a:r>
              <a:rPr sz="2800" kern="1200" spc="-10" dirty="0"/>
              <a:t>Bond Pricing Factors</a:t>
            </a:r>
          </a:p>
        </p:txBody>
      </p:sp>
      <p:sp>
        <p:nvSpPr>
          <p:cNvPr id="3" name="object 3"/>
          <p:cNvSpPr/>
          <p:nvPr/>
        </p:nvSpPr>
        <p:spPr>
          <a:xfrm>
            <a:off x="1126236" y="1368265"/>
            <a:ext cx="6780275" cy="458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8897" y="1418546"/>
            <a:ext cx="2311907" cy="405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958" y="1410166"/>
            <a:ext cx="6657340" cy="335210"/>
          </a:xfrm>
          <a:custGeom>
            <a:avLst/>
            <a:gdLst/>
            <a:ahLst/>
            <a:cxnLst/>
            <a:rect l="l" t="t" r="r" b="b"/>
            <a:pathLst>
              <a:path w="6657340" h="335280">
                <a:moveTo>
                  <a:pt x="0" y="335279"/>
                </a:moveTo>
                <a:lnTo>
                  <a:pt x="6656832" y="335279"/>
                </a:lnTo>
                <a:lnTo>
                  <a:pt x="6656832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7958" y="1410166"/>
            <a:ext cx="6657340" cy="251992"/>
          </a:xfrm>
          <a:prstGeom prst="rect">
            <a:avLst/>
          </a:prstGeom>
          <a:solidFill>
            <a:srgbClr val="C71237"/>
          </a:solidFill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Major Considerations for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Pricing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64052" y="2948321"/>
            <a:ext cx="2177796" cy="2177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446" y="2989737"/>
            <a:ext cx="2054225" cy="2053794"/>
          </a:xfrm>
          <a:custGeom>
            <a:avLst/>
            <a:gdLst/>
            <a:ahLst/>
            <a:cxnLst/>
            <a:rect l="l" t="t" r="r" b="b"/>
            <a:pathLst>
              <a:path w="2054225" h="2054225">
                <a:moveTo>
                  <a:pt x="994310" y="0"/>
                </a:moveTo>
                <a:lnTo>
                  <a:pt x="949309" y="1518"/>
                </a:lnTo>
                <a:lnTo>
                  <a:pt x="904432" y="5002"/>
                </a:lnTo>
                <a:lnTo>
                  <a:pt x="859748" y="10452"/>
                </a:lnTo>
                <a:lnTo>
                  <a:pt x="815329" y="17869"/>
                </a:lnTo>
                <a:lnTo>
                  <a:pt x="771243" y="27254"/>
                </a:lnTo>
                <a:lnTo>
                  <a:pt x="727559" y="38607"/>
                </a:lnTo>
                <a:lnTo>
                  <a:pt x="684349" y="51929"/>
                </a:lnTo>
                <a:lnTo>
                  <a:pt x="641681" y="67220"/>
                </a:lnTo>
                <a:lnTo>
                  <a:pt x="599625" y="84482"/>
                </a:lnTo>
                <a:lnTo>
                  <a:pt x="558251" y="103716"/>
                </a:lnTo>
                <a:lnTo>
                  <a:pt x="517629" y="124921"/>
                </a:lnTo>
                <a:lnTo>
                  <a:pt x="477829" y="148099"/>
                </a:lnTo>
                <a:lnTo>
                  <a:pt x="438919" y="173250"/>
                </a:lnTo>
                <a:lnTo>
                  <a:pt x="400970" y="200375"/>
                </a:lnTo>
                <a:lnTo>
                  <a:pt x="364052" y="229475"/>
                </a:lnTo>
                <a:lnTo>
                  <a:pt x="328234" y="260550"/>
                </a:lnTo>
                <a:lnTo>
                  <a:pt x="293587" y="293601"/>
                </a:lnTo>
                <a:lnTo>
                  <a:pt x="260535" y="328249"/>
                </a:lnTo>
                <a:lnTo>
                  <a:pt x="229460" y="364067"/>
                </a:lnTo>
                <a:lnTo>
                  <a:pt x="200360" y="400985"/>
                </a:lnTo>
                <a:lnTo>
                  <a:pt x="173235" y="438934"/>
                </a:lnTo>
                <a:lnTo>
                  <a:pt x="148085" y="477843"/>
                </a:lnTo>
                <a:lnTo>
                  <a:pt x="124907" y="517643"/>
                </a:lnTo>
                <a:lnTo>
                  <a:pt x="103702" y="558265"/>
                </a:lnTo>
                <a:lnTo>
                  <a:pt x="84469" y="599638"/>
                </a:lnTo>
                <a:lnTo>
                  <a:pt x="67208" y="641693"/>
                </a:lnTo>
                <a:lnTo>
                  <a:pt x="51917" y="684360"/>
                </a:lnTo>
                <a:lnTo>
                  <a:pt x="38596" y="727570"/>
                </a:lnTo>
                <a:lnTo>
                  <a:pt x="27244" y="771252"/>
                </a:lnTo>
                <a:lnTo>
                  <a:pt x="17861" y="815337"/>
                </a:lnTo>
                <a:lnTo>
                  <a:pt x="10446" y="859755"/>
                </a:lnTo>
                <a:lnTo>
                  <a:pt x="4997" y="904436"/>
                </a:lnTo>
                <a:lnTo>
                  <a:pt x="1516" y="949311"/>
                </a:lnTo>
                <a:lnTo>
                  <a:pt x="0" y="994310"/>
                </a:lnTo>
                <a:lnTo>
                  <a:pt x="449" y="1039363"/>
                </a:lnTo>
                <a:lnTo>
                  <a:pt x="2862" y="1084401"/>
                </a:lnTo>
                <a:lnTo>
                  <a:pt x="7239" y="1129353"/>
                </a:lnTo>
                <a:lnTo>
                  <a:pt x="13579" y="1174150"/>
                </a:lnTo>
                <a:lnTo>
                  <a:pt x="21881" y="1218722"/>
                </a:lnTo>
                <a:lnTo>
                  <a:pt x="32145" y="1263000"/>
                </a:lnTo>
                <a:lnTo>
                  <a:pt x="44370" y="1306913"/>
                </a:lnTo>
                <a:lnTo>
                  <a:pt x="58555" y="1350393"/>
                </a:lnTo>
                <a:lnTo>
                  <a:pt x="74700" y="1393369"/>
                </a:lnTo>
                <a:lnTo>
                  <a:pt x="92803" y="1435771"/>
                </a:lnTo>
                <a:lnTo>
                  <a:pt x="112865" y="1477530"/>
                </a:lnTo>
                <a:lnTo>
                  <a:pt x="134883" y="1518576"/>
                </a:lnTo>
                <a:lnTo>
                  <a:pt x="158859" y="1558839"/>
                </a:lnTo>
                <a:lnTo>
                  <a:pt x="184791" y="1598250"/>
                </a:lnTo>
                <a:lnTo>
                  <a:pt x="212678" y="1636738"/>
                </a:lnTo>
                <a:lnTo>
                  <a:pt x="242520" y="1674235"/>
                </a:lnTo>
                <a:lnTo>
                  <a:pt x="274316" y="1710670"/>
                </a:lnTo>
                <a:lnTo>
                  <a:pt x="308065" y="1745973"/>
                </a:lnTo>
                <a:lnTo>
                  <a:pt x="343368" y="1779722"/>
                </a:lnTo>
                <a:lnTo>
                  <a:pt x="379803" y="1811518"/>
                </a:lnTo>
                <a:lnTo>
                  <a:pt x="417300" y="1841360"/>
                </a:lnTo>
                <a:lnTo>
                  <a:pt x="455788" y="1869247"/>
                </a:lnTo>
                <a:lnTo>
                  <a:pt x="495199" y="1895178"/>
                </a:lnTo>
                <a:lnTo>
                  <a:pt x="535462" y="1919154"/>
                </a:lnTo>
                <a:lnTo>
                  <a:pt x="576508" y="1941173"/>
                </a:lnTo>
                <a:lnTo>
                  <a:pt x="618267" y="1961235"/>
                </a:lnTo>
                <a:lnTo>
                  <a:pt x="660669" y="1979338"/>
                </a:lnTo>
                <a:lnTo>
                  <a:pt x="703645" y="1995483"/>
                </a:lnTo>
                <a:lnTo>
                  <a:pt x="747124" y="2009668"/>
                </a:lnTo>
                <a:lnTo>
                  <a:pt x="791038" y="2021892"/>
                </a:lnTo>
                <a:lnTo>
                  <a:pt x="835315" y="2032156"/>
                </a:lnTo>
                <a:lnTo>
                  <a:pt x="879888" y="2040459"/>
                </a:lnTo>
                <a:lnTo>
                  <a:pt x="924685" y="2046799"/>
                </a:lnTo>
                <a:lnTo>
                  <a:pt x="969637" y="2051176"/>
                </a:lnTo>
                <a:lnTo>
                  <a:pt x="1014674" y="2053589"/>
                </a:lnTo>
                <a:lnTo>
                  <a:pt x="1059727" y="2054038"/>
                </a:lnTo>
                <a:lnTo>
                  <a:pt x="1104726" y="2052522"/>
                </a:lnTo>
                <a:lnTo>
                  <a:pt x="1149601" y="2049040"/>
                </a:lnTo>
                <a:lnTo>
                  <a:pt x="1194283" y="2043592"/>
                </a:lnTo>
                <a:lnTo>
                  <a:pt x="1238701" y="2036177"/>
                </a:lnTo>
                <a:lnTo>
                  <a:pt x="1282786" y="2026793"/>
                </a:lnTo>
                <a:lnTo>
                  <a:pt x="1326468" y="2015442"/>
                </a:lnTo>
                <a:lnTo>
                  <a:pt x="1369677" y="2002121"/>
                </a:lnTo>
                <a:lnTo>
                  <a:pt x="1412344" y="1986830"/>
                </a:lnTo>
                <a:lnTo>
                  <a:pt x="1454399" y="1969568"/>
                </a:lnTo>
                <a:lnTo>
                  <a:pt x="1495773" y="1950335"/>
                </a:lnTo>
                <a:lnTo>
                  <a:pt x="1536394" y="1929131"/>
                </a:lnTo>
                <a:lnTo>
                  <a:pt x="1576195" y="1905953"/>
                </a:lnTo>
                <a:lnTo>
                  <a:pt x="1615104" y="1880802"/>
                </a:lnTo>
                <a:lnTo>
                  <a:pt x="1653053" y="1853677"/>
                </a:lnTo>
                <a:lnTo>
                  <a:pt x="1689971" y="1824578"/>
                </a:lnTo>
                <a:lnTo>
                  <a:pt x="1725789" y="1793502"/>
                </a:lnTo>
                <a:lnTo>
                  <a:pt x="1760437" y="1760451"/>
                </a:lnTo>
                <a:lnTo>
                  <a:pt x="1793488" y="1725803"/>
                </a:lnTo>
                <a:lnTo>
                  <a:pt x="1824563" y="1689985"/>
                </a:lnTo>
                <a:lnTo>
                  <a:pt x="1853663" y="1653067"/>
                </a:lnTo>
                <a:lnTo>
                  <a:pt x="1880788" y="1615118"/>
                </a:lnTo>
                <a:lnTo>
                  <a:pt x="1905939" y="1576209"/>
                </a:lnTo>
                <a:lnTo>
                  <a:pt x="1929117" y="1536408"/>
                </a:lnTo>
                <a:lnTo>
                  <a:pt x="1950322" y="1495786"/>
                </a:lnTo>
                <a:lnTo>
                  <a:pt x="1969555" y="1454412"/>
                </a:lnTo>
                <a:lnTo>
                  <a:pt x="1986817" y="1412357"/>
                </a:lnTo>
                <a:lnTo>
                  <a:pt x="2002109" y="1369689"/>
                </a:lnTo>
                <a:lnTo>
                  <a:pt x="2015431" y="1326478"/>
                </a:lnTo>
                <a:lnTo>
                  <a:pt x="2026784" y="1282795"/>
                </a:lnTo>
                <a:lnTo>
                  <a:pt x="2036169" y="1238709"/>
                </a:lnTo>
                <a:lnTo>
                  <a:pt x="2043586" y="1194289"/>
                </a:lnTo>
                <a:lnTo>
                  <a:pt x="2049036" y="1149606"/>
                </a:lnTo>
                <a:lnTo>
                  <a:pt x="2052520" y="1104729"/>
                </a:lnTo>
                <a:lnTo>
                  <a:pt x="2054038" y="1059727"/>
                </a:lnTo>
                <a:lnTo>
                  <a:pt x="2053592" y="1014672"/>
                </a:lnTo>
                <a:lnTo>
                  <a:pt x="2051182" y="969631"/>
                </a:lnTo>
                <a:lnTo>
                  <a:pt x="2046808" y="924676"/>
                </a:lnTo>
                <a:lnTo>
                  <a:pt x="2040472" y="879875"/>
                </a:lnTo>
                <a:lnTo>
                  <a:pt x="2032173" y="835298"/>
                </a:lnTo>
                <a:lnTo>
                  <a:pt x="2021914" y="791016"/>
                </a:lnTo>
                <a:lnTo>
                  <a:pt x="2009694" y="747098"/>
                </a:lnTo>
                <a:lnTo>
                  <a:pt x="1995514" y="703613"/>
                </a:lnTo>
                <a:lnTo>
                  <a:pt x="1979376" y="660632"/>
                </a:lnTo>
                <a:lnTo>
                  <a:pt x="1961278" y="618223"/>
                </a:lnTo>
                <a:lnTo>
                  <a:pt x="1941224" y="576458"/>
                </a:lnTo>
                <a:lnTo>
                  <a:pt x="1919212" y="535404"/>
                </a:lnTo>
                <a:lnTo>
                  <a:pt x="1895244" y="495133"/>
                </a:lnTo>
                <a:lnTo>
                  <a:pt x="1869320" y="455714"/>
                </a:lnTo>
                <a:lnTo>
                  <a:pt x="1841442" y="417217"/>
                </a:lnTo>
                <a:lnTo>
                  <a:pt x="1811610" y="379711"/>
                </a:lnTo>
                <a:lnTo>
                  <a:pt x="1779824" y="343266"/>
                </a:lnTo>
                <a:lnTo>
                  <a:pt x="1746086" y="307952"/>
                </a:lnTo>
                <a:lnTo>
                  <a:pt x="1710771" y="274214"/>
                </a:lnTo>
                <a:lnTo>
                  <a:pt x="1674327" y="242428"/>
                </a:lnTo>
                <a:lnTo>
                  <a:pt x="1636821" y="212596"/>
                </a:lnTo>
                <a:lnTo>
                  <a:pt x="1598323" y="184717"/>
                </a:lnTo>
                <a:lnTo>
                  <a:pt x="1558904" y="158794"/>
                </a:lnTo>
                <a:lnTo>
                  <a:pt x="1518633" y="134826"/>
                </a:lnTo>
                <a:lnTo>
                  <a:pt x="1477580" y="112814"/>
                </a:lnTo>
                <a:lnTo>
                  <a:pt x="1435814" y="92759"/>
                </a:lnTo>
                <a:lnTo>
                  <a:pt x="1393406" y="74662"/>
                </a:lnTo>
                <a:lnTo>
                  <a:pt x="1350425" y="58523"/>
                </a:lnTo>
                <a:lnTo>
                  <a:pt x="1306940" y="44344"/>
                </a:lnTo>
                <a:lnTo>
                  <a:pt x="1263022" y="32124"/>
                </a:lnTo>
                <a:lnTo>
                  <a:pt x="1218739" y="21864"/>
                </a:lnTo>
                <a:lnTo>
                  <a:pt x="1174163" y="13566"/>
                </a:lnTo>
                <a:lnTo>
                  <a:pt x="1129362" y="7230"/>
                </a:lnTo>
                <a:lnTo>
                  <a:pt x="1084407" y="2856"/>
                </a:lnTo>
                <a:lnTo>
                  <a:pt x="1039366" y="446"/>
                </a:lnTo>
                <a:lnTo>
                  <a:pt x="994310" y="0"/>
                </a:lnTo>
                <a:close/>
              </a:path>
            </a:pathLst>
          </a:custGeom>
          <a:solidFill>
            <a:srgbClr val="C71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446" y="2989737"/>
            <a:ext cx="2054225" cy="2053794"/>
          </a:xfrm>
          <a:custGeom>
            <a:avLst/>
            <a:gdLst/>
            <a:ahLst/>
            <a:cxnLst/>
            <a:rect l="l" t="t" r="r" b="b"/>
            <a:pathLst>
              <a:path w="2054225" h="2054225">
                <a:moveTo>
                  <a:pt x="1760437" y="1760451"/>
                </a:moveTo>
                <a:lnTo>
                  <a:pt x="1725789" y="1793502"/>
                </a:lnTo>
                <a:lnTo>
                  <a:pt x="1689971" y="1824578"/>
                </a:lnTo>
                <a:lnTo>
                  <a:pt x="1653053" y="1853677"/>
                </a:lnTo>
                <a:lnTo>
                  <a:pt x="1615104" y="1880802"/>
                </a:lnTo>
                <a:lnTo>
                  <a:pt x="1576195" y="1905953"/>
                </a:lnTo>
                <a:lnTo>
                  <a:pt x="1536394" y="1929131"/>
                </a:lnTo>
                <a:lnTo>
                  <a:pt x="1495773" y="1950335"/>
                </a:lnTo>
                <a:lnTo>
                  <a:pt x="1454399" y="1969568"/>
                </a:lnTo>
                <a:lnTo>
                  <a:pt x="1412344" y="1986830"/>
                </a:lnTo>
                <a:lnTo>
                  <a:pt x="1369677" y="2002121"/>
                </a:lnTo>
                <a:lnTo>
                  <a:pt x="1326468" y="2015442"/>
                </a:lnTo>
                <a:lnTo>
                  <a:pt x="1282786" y="2026793"/>
                </a:lnTo>
                <a:lnTo>
                  <a:pt x="1238701" y="2036177"/>
                </a:lnTo>
                <a:lnTo>
                  <a:pt x="1194283" y="2043592"/>
                </a:lnTo>
                <a:lnTo>
                  <a:pt x="1149601" y="2049040"/>
                </a:lnTo>
                <a:lnTo>
                  <a:pt x="1104726" y="2052522"/>
                </a:lnTo>
                <a:lnTo>
                  <a:pt x="1059727" y="2054038"/>
                </a:lnTo>
                <a:lnTo>
                  <a:pt x="1014674" y="2053589"/>
                </a:lnTo>
                <a:lnTo>
                  <a:pt x="969637" y="2051176"/>
                </a:lnTo>
                <a:lnTo>
                  <a:pt x="924685" y="2046799"/>
                </a:lnTo>
                <a:lnTo>
                  <a:pt x="879888" y="2040459"/>
                </a:lnTo>
                <a:lnTo>
                  <a:pt x="835315" y="2032156"/>
                </a:lnTo>
                <a:lnTo>
                  <a:pt x="791038" y="2021892"/>
                </a:lnTo>
                <a:lnTo>
                  <a:pt x="747124" y="2009668"/>
                </a:lnTo>
                <a:lnTo>
                  <a:pt x="703645" y="1995483"/>
                </a:lnTo>
                <a:lnTo>
                  <a:pt x="660669" y="1979338"/>
                </a:lnTo>
                <a:lnTo>
                  <a:pt x="618267" y="1961235"/>
                </a:lnTo>
                <a:lnTo>
                  <a:pt x="576508" y="1941173"/>
                </a:lnTo>
                <a:lnTo>
                  <a:pt x="535462" y="1919154"/>
                </a:lnTo>
                <a:lnTo>
                  <a:pt x="495199" y="1895178"/>
                </a:lnTo>
                <a:lnTo>
                  <a:pt x="455788" y="1869247"/>
                </a:lnTo>
                <a:lnTo>
                  <a:pt x="417300" y="1841360"/>
                </a:lnTo>
                <a:lnTo>
                  <a:pt x="379803" y="1811518"/>
                </a:lnTo>
                <a:lnTo>
                  <a:pt x="343368" y="1779722"/>
                </a:lnTo>
                <a:lnTo>
                  <a:pt x="308065" y="1745973"/>
                </a:lnTo>
                <a:lnTo>
                  <a:pt x="274316" y="1710670"/>
                </a:lnTo>
                <a:lnTo>
                  <a:pt x="242520" y="1674235"/>
                </a:lnTo>
                <a:lnTo>
                  <a:pt x="212678" y="1636738"/>
                </a:lnTo>
                <a:lnTo>
                  <a:pt x="184791" y="1598250"/>
                </a:lnTo>
                <a:lnTo>
                  <a:pt x="158859" y="1558839"/>
                </a:lnTo>
                <a:lnTo>
                  <a:pt x="134883" y="1518576"/>
                </a:lnTo>
                <a:lnTo>
                  <a:pt x="112865" y="1477530"/>
                </a:lnTo>
                <a:lnTo>
                  <a:pt x="92803" y="1435771"/>
                </a:lnTo>
                <a:lnTo>
                  <a:pt x="74700" y="1393369"/>
                </a:lnTo>
                <a:lnTo>
                  <a:pt x="58555" y="1350393"/>
                </a:lnTo>
                <a:lnTo>
                  <a:pt x="44370" y="1306913"/>
                </a:lnTo>
                <a:lnTo>
                  <a:pt x="32145" y="1263000"/>
                </a:lnTo>
                <a:lnTo>
                  <a:pt x="21881" y="1218722"/>
                </a:lnTo>
                <a:lnTo>
                  <a:pt x="13579" y="1174150"/>
                </a:lnTo>
                <a:lnTo>
                  <a:pt x="7239" y="1129353"/>
                </a:lnTo>
                <a:lnTo>
                  <a:pt x="2862" y="1084401"/>
                </a:lnTo>
                <a:lnTo>
                  <a:pt x="449" y="1039363"/>
                </a:lnTo>
                <a:lnTo>
                  <a:pt x="0" y="994310"/>
                </a:lnTo>
                <a:lnTo>
                  <a:pt x="1516" y="949311"/>
                </a:lnTo>
                <a:lnTo>
                  <a:pt x="4997" y="904436"/>
                </a:lnTo>
                <a:lnTo>
                  <a:pt x="10446" y="859755"/>
                </a:lnTo>
                <a:lnTo>
                  <a:pt x="17861" y="815337"/>
                </a:lnTo>
                <a:lnTo>
                  <a:pt x="27244" y="771252"/>
                </a:lnTo>
                <a:lnTo>
                  <a:pt x="38596" y="727570"/>
                </a:lnTo>
                <a:lnTo>
                  <a:pt x="51917" y="684360"/>
                </a:lnTo>
                <a:lnTo>
                  <a:pt x="67208" y="641693"/>
                </a:lnTo>
                <a:lnTo>
                  <a:pt x="84469" y="599638"/>
                </a:lnTo>
                <a:lnTo>
                  <a:pt x="103702" y="558265"/>
                </a:lnTo>
                <a:lnTo>
                  <a:pt x="124907" y="517643"/>
                </a:lnTo>
                <a:lnTo>
                  <a:pt x="148085" y="477843"/>
                </a:lnTo>
                <a:lnTo>
                  <a:pt x="173235" y="438934"/>
                </a:lnTo>
                <a:lnTo>
                  <a:pt x="200360" y="400985"/>
                </a:lnTo>
                <a:lnTo>
                  <a:pt x="229460" y="364067"/>
                </a:lnTo>
                <a:lnTo>
                  <a:pt x="260535" y="328249"/>
                </a:lnTo>
                <a:lnTo>
                  <a:pt x="293587" y="293601"/>
                </a:lnTo>
                <a:lnTo>
                  <a:pt x="328234" y="260550"/>
                </a:lnTo>
                <a:lnTo>
                  <a:pt x="364052" y="229475"/>
                </a:lnTo>
                <a:lnTo>
                  <a:pt x="400970" y="200375"/>
                </a:lnTo>
                <a:lnTo>
                  <a:pt x="438919" y="173250"/>
                </a:lnTo>
                <a:lnTo>
                  <a:pt x="477829" y="148099"/>
                </a:lnTo>
                <a:lnTo>
                  <a:pt x="517629" y="124921"/>
                </a:lnTo>
                <a:lnTo>
                  <a:pt x="558251" y="103716"/>
                </a:lnTo>
                <a:lnTo>
                  <a:pt x="599625" y="84482"/>
                </a:lnTo>
                <a:lnTo>
                  <a:pt x="641681" y="67220"/>
                </a:lnTo>
                <a:lnTo>
                  <a:pt x="684349" y="51929"/>
                </a:lnTo>
                <a:lnTo>
                  <a:pt x="727559" y="38607"/>
                </a:lnTo>
                <a:lnTo>
                  <a:pt x="771243" y="27254"/>
                </a:lnTo>
                <a:lnTo>
                  <a:pt x="815329" y="17869"/>
                </a:lnTo>
                <a:lnTo>
                  <a:pt x="859748" y="10452"/>
                </a:lnTo>
                <a:lnTo>
                  <a:pt x="904432" y="5002"/>
                </a:lnTo>
                <a:lnTo>
                  <a:pt x="949309" y="1518"/>
                </a:lnTo>
                <a:lnTo>
                  <a:pt x="994310" y="0"/>
                </a:lnTo>
                <a:lnTo>
                  <a:pt x="1039366" y="446"/>
                </a:lnTo>
                <a:lnTo>
                  <a:pt x="1084407" y="2856"/>
                </a:lnTo>
                <a:lnTo>
                  <a:pt x="1129362" y="7230"/>
                </a:lnTo>
                <a:lnTo>
                  <a:pt x="1174163" y="13566"/>
                </a:lnTo>
                <a:lnTo>
                  <a:pt x="1218739" y="21864"/>
                </a:lnTo>
                <a:lnTo>
                  <a:pt x="1263022" y="32124"/>
                </a:lnTo>
                <a:lnTo>
                  <a:pt x="1306940" y="44344"/>
                </a:lnTo>
                <a:lnTo>
                  <a:pt x="1350425" y="58523"/>
                </a:lnTo>
                <a:lnTo>
                  <a:pt x="1393406" y="74662"/>
                </a:lnTo>
                <a:lnTo>
                  <a:pt x="1435814" y="92759"/>
                </a:lnTo>
                <a:lnTo>
                  <a:pt x="1477580" y="112814"/>
                </a:lnTo>
                <a:lnTo>
                  <a:pt x="1518633" y="134826"/>
                </a:lnTo>
                <a:lnTo>
                  <a:pt x="1558904" y="158794"/>
                </a:lnTo>
                <a:lnTo>
                  <a:pt x="1598323" y="184717"/>
                </a:lnTo>
                <a:lnTo>
                  <a:pt x="1636821" y="212596"/>
                </a:lnTo>
                <a:lnTo>
                  <a:pt x="1674327" y="242428"/>
                </a:lnTo>
                <a:lnTo>
                  <a:pt x="1710771" y="274214"/>
                </a:lnTo>
                <a:lnTo>
                  <a:pt x="1746086" y="307952"/>
                </a:lnTo>
                <a:lnTo>
                  <a:pt x="1779824" y="343266"/>
                </a:lnTo>
                <a:lnTo>
                  <a:pt x="1811610" y="379711"/>
                </a:lnTo>
                <a:lnTo>
                  <a:pt x="1841442" y="417217"/>
                </a:lnTo>
                <a:lnTo>
                  <a:pt x="1869320" y="455714"/>
                </a:lnTo>
                <a:lnTo>
                  <a:pt x="1895244" y="495133"/>
                </a:lnTo>
                <a:lnTo>
                  <a:pt x="1919212" y="535404"/>
                </a:lnTo>
                <a:lnTo>
                  <a:pt x="1941224" y="576458"/>
                </a:lnTo>
                <a:lnTo>
                  <a:pt x="1961278" y="618223"/>
                </a:lnTo>
                <a:lnTo>
                  <a:pt x="1979376" y="660632"/>
                </a:lnTo>
                <a:lnTo>
                  <a:pt x="1995514" y="703613"/>
                </a:lnTo>
                <a:lnTo>
                  <a:pt x="2009694" y="747098"/>
                </a:lnTo>
                <a:lnTo>
                  <a:pt x="2021914" y="791016"/>
                </a:lnTo>
                <a:lnTo>
                  <a:pt x="2032173" y="835298"/>
                </a:lnTo>
                <a:lnTo>
                  <a:pt x="2040472" y="879875"/>
                </a:lnTo>
                <a:lnTo>
                  <a:pt x="2046808" y="924676"/>
                </a:lnTo>
                <a:lnTo>
                  <a:pt x="2051182" y="969631"/>
                </a:lnTo>
                <a:lnTo>
                  <a:pt x="2053592" y="1014672"/>
                </a:lnTo>
                <a:lnTo>
                  <a:pt x="2054038" y="1059727"/>
                </a:lnTo>
                <a:lnTo>
                  <a:pt x="2052520" y="1104729"/>
                </a:lnTo>
                <a:lnTo>
                  <a:pt x="2049036" y="1149606"/>
                </a:lnTo>
                <a:lnTo>
                  <a:pt x="2043586" y="1194289"/>
                </a:lnTo>
                <a:lnTo>
                  <a:pt x="2036169" y="1238709"/>
                </a:lnTo>
                <a:lnTo>
                  <a:pt x="2026784" y="1282795"/>
                </a:lnTo>
                <a:lnTo>
                  <a:pt x="2015431" y="1326478"/>
                </a:lnTo>
                <a:lnTo>
                  <a:pt x="2002109" y="1369689"/>
                </a:lnTo>
                <a:lnTo>
                  <a:pt x="1986817" y="1412357"/>
                </a:lnTo>
                <a:lnTo>
                  <a:pt x="1969555" y="1454412"/>
                </a:lnTo>
                <a:lnTo>
                  <a:pt x="1950322" y="1495786"/>
                </a:lnTo>
                <a:lnTo>
                  <a:pt x="1929117" y="1536408"/>
                </a:lnTo>
                <a:lnTo>
                  <a:pt x="1905939" y="1576209"/>
                </a:lnTo>
                <a:lnTo>
                  <a:pt x="1880788" y="1615118"/>
                </a:lnTo>
                <a:lnTo>
                  <a:pt x="1853663" y="1653067"/>
                </a:lnTo>
                <a:lnTo>
                  <a:pt x="1824563" y="1689985"/>
                </a:lnTo>
                <a:lnTo>
                  <a:pt x="1793488" y="1725803"/>
                </a:lnTo>
                <a:lnTo>
                  <a:pt x="1760437" y="176045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3255" y="2737292"/>
            <a:ext cx="1402715" cy="1243069"/>
          </a:xfrm>
          <a:custGeom>
            <a:avLst/>
            <a:gdLst/>
            <a:ahLst/>
            <a:cxnLst/>
            <a:rect l="l" t="t" r="r" b="b"/>
            <a:pathLst>
              <a:path w="1402714" h="1243329">
                <a:moveTo>
                  <a:pt x="0" y="0"/>
                </a:moveTo>
                <a:lnTo>
                  <a:pt x="50697" y="1932"/>
                </a:lnTo>
                <a:lnTo>
                  <a:pt x="100938" y="5459"/>
                </a:lnTo>
                <a:lnTo>
                  <a:pt x="150693" y="10555"/>
                </a:lnTo>
                <a:lnTo>
                  <a:pt x="199932" y="17192"/>
                </a:lnTo>
                <a:lnTo>
                  <a:pt x="248625" y="25346"/>
                </a:lnTo>
                <a:lnTo>
                  <a:pt x="296742" y="34988"/>
                </a:lnTo>
                <a:lnTo>
                  <a:pt x="344253" y="46094"/>
                </a:lnTo>
                <a:lnTo>
                  <a:pt x="391128" y="58635"/>
                </a:lnTo>
                <a:lnTo>
                  <a:pt x="437337" y="72586"/>
                </a:lnTo>
                <a:lnTo>
                  <a:pt x="482851" y="87919"/>
                </a:lnTo>
                <a:lnTo>
                  <a:pt x="527639" y="104610"/>
                </a:lnTo>
                <a:lnTo>
                  <a:pt x="571671" y="122630"/>
                </a:lnTo>
                <a:lnTo>
                  <a:pt x="614918" y="141954"/>
                </a:lnTo>
                <a:lnTo>
                  <a:pt x="657349" y="162555"/>
                </a:lnTo>
                <a:lnTo>
                  <a:pt x="698935" y="184407"/>
                </a:lnTo>
                <a:lnTo>
                  <a:pt x="739646" y="207483"/>
                </a:lnTo>
                <a:lnTo>
                  <a:pt x="779451" y="231756"/>
                </a:lnTo>
                <a:lnTo>
                  <a:pt x="818321" y="257200"/>
                </a:lnTo>
                <a:lnTo>
                  <a:pt x="856226" y="283789"/>
                </a:lnTo>
                <a:lnTo>
                  <a:pt x="893136" y="311495"/>
                </a:lnTo>
                <a:lnTo>
                  <a:pt x="929020" y="340294"/>
                </a:lnTo>
                <a:lnTo>
                  <a:pt x="963850" y="370157"/>
                </a:lnTo>
                <a:lnTo>
                  <a:pt x="997595" y="401059"/>
                </a:lnTo>
                <a:lnTo>
                  <a:pt x="1030225" y="432972"/>
                </a:lnTo>
                <a:lnTo>
                  <a:pt x="1061710" y="465872"/>
                </a:lnTo>
                <a:lnTo>
                  <a:pt x="1092020" y="499730"/>
                </a:lnTo>
                <a:lnTo>
                  <a:pt x="1121125" y="534521"/>
                </a:lnTo>
                <a:lnTo>
                  <a:pt x="1148996" y="570217"/>
                </a:lnTo>
                <a:lnTo>
                  <a:pt x="1175603" y="606793"/>
                </a:lnTo>
                <a:lnTo>
                  <a:pt x="1200914" y="644222"/>
                </a:lnTo>
                <a:lnTo>
                  <a:pt x="1224902" y="682478"/>
                </a:lnTo>
                <a:lnTo>
                  <a:pt x="1247535" y="721534"/>
                </a:lnTo>
                <a:lnTo>
                  <a:pt x="1268783" y="761363"/>
                </a:lnTo>
                <a:lnTo>
                  <a:pt x="1288617" y="801938"/>
                </a:lnTo>
                <a:lnTo>
                  <a:pt x="1307007" y="843235"/>
                </a:lnTo>
                <a:lnTo>
                  <a:pt x="1323923" y="885225"/>
                </a:lnTo>
                <a:lnTo>
                  <a:pt x="1339335" y="927883"/>
                </a:lnTo>
                <a:lnTo>
                  <a:pt x="1353213" y="971181"/>
                </a:lnTo>
                <a:lnTo>
                  <a:pt x="1365526" y="1015095"/>
                </a:lnTo>
                <a:lnTo>
                  <a:pt x="1376246" y="1059596"/>
                </a:lnTo>
                <a:lnTo>
                  <a:pt x="1385342" y="1104658"/>
                </a:lnTo>
                <a:lnTo>
                  <a:pt x="1392784" y="1150255"/>
                </a:lnTo>
                <a:lnTo>
                  <a:pt x="1398543" y="1196361"/>
                </a:lnTo>
                <a:lnTo>
                  <a:pt x="1402588" y="1242949"/>
                </a:lnTo>
              </a:path>
            </a:pathLst>
          </a:custGeom>
          <a:ln w="19812">
            <a:solidFill>
              <a:srgbClr val="B8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0058" y="4082067"/>
            <a:ext cx="1425575" cy="1219579"/>
          </a:xfrm>
          <a:custGeom>
            <a:avLst/>
            <a:gdLst/>
            <a:ahLst/>
            <a:cxnLst/>
            <a:rect l="l" t="t" r="r" b="b"/>
            <a:pathLst>
              <a:path w="1425575" h="1219835">
                <a:moveTo>
                  <a:pt x="1425447" y="1219834"/>
                </a:moveTo>
                <a:lnTo>
                  <a:pt x="1374727" y="1218705"/>
                </a:lnTo>
                <a:lnTo>
                  <a:pt x="1324433" y="1215974"/>
                </a:lnTo>
                <a:lnTo>
                  <a:pt x="1274596" y="1211668"/>
                </a:lnTo>
                <a:lnTo>
                  <a:pt x="1225246" y="1205813"/>
                </a:lnTo>
                <a:lnTo>
                  <a:pt x="1176415" y="1198435"/>
                </a:lnTo>
                <a:lnTo>
                  <a:pt x="1128131" y="1189560"/>
                </a:lnTo>
                <a:lnTo>
                  <a:pt x="1080427" y="1179214"/>
                </a:lnTo>
                <a:lnTo>
                  <a:pt x="1033332" y="1167423"/>
                </a:lnTo>
                <a:lnTo>
                  <a:pt x="986876" y="1154213"/>
                </a:lnTo>
                <a:lnTo>
                  <a:pt x="941090" y="1139610"/>
                </a:lnTo>
                <a:lnTo>
                  <a:pt x="896004" y="1123640"/>
                </a:lnTo>
                <a:lnTo>
                  <a:pt x="851649" y="1106329"/>
                </a:lnTo>
                <a:lnTo>
                  <a:pt x="808056" y="1087703"/>
                </a:lnTo>
                <a:lnTo>
                  <a:pt x="765253" y="1067788"/>
                </a:lnTo>
                <a:lnTo>
                  <a:pt x="723273" y="1046610"/>
                </a:lnTo>
                <a:lnTo>
                  <a:pt x="682145" y="1024195"/>
                </a:lnTo>
                <a:lnTo>
                  <a:pt x="641900" y="1000569"/>
                </a:lnTo>
                <a:lnTo>
                  <a:pt x="602567" y="975758"/>
                </a:lnTo>
                <a:lnTo>
                  <a:pt x="564179" y="949789"/>
                </a:lnTo>
                <a:lnTo>
                  <a:pt x="526764" y="922686"/>
                </a:lnTo>
                <a:lnTo>
                  <a:pt x="490353" y="894477"/>
                </a:lnTo>
                <a:lnTo>
                  <a:pt x="454977" y="865187"/>
                </a:lnTo>
                <a:lnTo>
                  <a:pt x="420666" y="834842"/>
                </a:lnTo>
                <a:lnTo>
                  <a:pt x="387451" y="803468"/>
                </a:lnTo>
                <a:lnTo>
                  <a:pt x="355361" y="771092"/>
                </a:lnTo>
                <a:lnTo>
                  <a:pt x="324428" y="737738"/>
                </a:lnTo>
                <a:lnTo>
                  <a:pt x="294681" y="703434"/>
                </a:lnTo>
                <a:lnTo>
                  <a:pt x="266151" y="668205"/>
                </a:lnTo>
                <a:lnTo>
                  <a:pt x="238869" y="632077"/>
                </a:lnTo>
                <a:lnTo>
                  <a:pt x="212865" y="595077"/>
                </a:lnTo>
                <a:lnTo>
                  <a:pt x="188169" y="557230"/>
                </a:lnTo>
                <a:lnTo>
                  <a:pt x="164811" y="518562"/>
                </a:lnTo>
                <a:lnTo>
                  <a:pt x="142823" y="479099"/>
                </a:lnTo>
                <a:lnTo>
                  <a:pt x="122234" y="438868"/>
                </a:lnTo>
                <a:lnTo>
                  <a:pt x="103075" y="397894"/>
                </a:lnTo>
                <a:lnTo>
                  <a:pt x="85376" y="356203"/>
                </a:lnTo>
                <a:lnTo>
                  <a:pt x="69167" y="313822"/>
                </a:lnTo>
                <a:lnTo>
                  <a:pt x="54480" y="270776"/>
                </a:lnTo>
                <a:lnTo>
                  <a:pt x="41344" y="227091"/>
                </a:lnTo>
                <a:lnTo>
                  <a:pt x="29790" y="182794"/>
                </a:lnTo>
                <a:lnTo>
                  <a:pt x="19848" y="137910"/>
                </a:lnTo>
                <a:lnTo>
                  <a:pt x="11549" y="92466"/>
                </a:lnTo>
                <a:lnTo>
                  <a:pt x="4922" y="46487"/>
                </a:lnTo>
                <a:lnTo>
                  <a:pt x="0" y="0"/>
                </a:lnTo>
              </a:path>
            </a:pathLst>
          </a:custGeom>
          <a:ln w="19812">
            <a:solidFill>
              <a:srgbClr val="B8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6340" y="2360181"/>
            <a:ext cx="1800225" cy="1572565"/>
          </a:xfrm>
          <a:prstGeom prst="rect">
            <a:avLst/>
          </a:prstGeom>
          <a:solidFill>
            <a:srgbClr val="F594A8"/>
          </a:solidFill>
        </p:spPr>
        <p:txBody>
          <a:bodyPr vert="horz" wrap="square" lIns="0" tIns="17780" rIns="0" bIns="0" rtlCol="0">
            <a:spAutoFit/>
          </a:bodyPr>
          <a:lstStyle/>
          <a:p>
            <a:pPr marL="210185" marR="142875" indent="-126364">
              <a:lnSpc>
                <a:spcPct val="150100"/>
              </a:lnSpc>
              <a:spcBef>
                <a:spcPts val="140"/>
              </a:spcBef>
              <a:buChar char="•"/>
              <a:tabLst>
                <a:tab pos="210820" algn="l"/>
              </a:tabLst>
            </a:pP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Potential investors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may 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include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commercial</a:t>
            </a:r>
            <a:r>
              <a:rPr sz="1100" spc="-7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banks, 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wealth management 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products, some mutual  funds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and securities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firms, 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etc.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6340" y="1938122"/>
            <a:ext cx="1800225" cy="257763"/>
          </a:xfrm>
          <a:prstGeom prst="rect">
            <a:avLst/>
          </a:prstGeom>
          <a:solidFill>
            <a:srgbClr val="F9C9D2"/>
          </a:solidFill>
        </p:spPr>
        <p:txBody>
          <a:bodyPr vert="horz" wrap="square" lIns="0" tIns="876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90"/>
              </a:spcBef>
            </a:pPr>
            <a:r>
              <a:rPr sz="1100" b="1" dirty="0">
                <a:solidFill>
                  <a:srgbClr val="151515"/>
                </a:solidFill>
                <a:latin typeface="Calibri"/>
                <a:cs typeface="Calibri"/>
              </a:rPr>
              <a:t>Investors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2660" y="2360180"/>
            <a:ext cx="1971041" cy="1540483"/>
          </a:xfrm>
          <a:prstGeom prst="rect">
            <a:avLst/>
          </a:prstGeom>
          <a:solidFill>
            <a:srgbClr val="F594A8"/>
          </a:solidFill>
        </p:spPr>
        <p:txBody>
          <a:bodyPr vert="horz" wrap="square" lIns="0" tIns="17145" rIns="0" bIns="0" rtlCol="0">
            <a:spAutoFit/>
          </a:bodyPr>
          <a:lstStyle/>
          <a:p>
            <a:pPr marL="210820" marR="112395" indent="-126364">
              <a:lnSpc>
                <a:spcPct val="150100"/>
              </a:lnSpc>
              <a:spcBef>
                <a:spcPts val="135"/>
              </a:spcBef>
              <a:buChar char="•"/>
              <a:tabLst>
                <a:tab pos="211454" algn="l"/>
              </a:tabLst>
            </a:pP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The issuer’s credit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rating 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and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financial fundamentals 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are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the major factors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to 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determine bond spreads 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over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comparable policy 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banks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financial bonds</a:t>
            </a:r>
            <a:r>
              <a:rPr sz="1100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100" dirty="0" smtClean="0">
                <a:solidFill>
                  <a:srgbClr val="151515"/>
                </a:solidFill>
                <a:latin typeface="Calibri"/>
                <a:cs typeface="Calibri"/>
              </a:rPr>
              <a:t>yield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2660" y="1938122"/>
            <a:ext cx="1971041" cy="257709"/>
          </a:xfrm>
          <a:prstGeom prst="rect">
            <a:avLst/>
          </a:prstGeom>
          <a:solidFill>
            <a:srgbClr val="F9C9D2"/>
          </a:solidFill>
        </p:spPr>
        <p:txBody>
          <a:bodyPr vert="horz" wrap="square" lIns="0" tIns="8763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690"/>
              </a:spcBef>
            </a:pPr>
            <a:r>
              <a:rPr sz="1100" b="1" dirty="0">
                <a:solidFill>
                  <a:srgbClr val="151515"/>
                </a:solidFill>
                <a:latin typeface="Calibri"/>
                <a:cs typeface="Calibri"/>
              </a:rPr>
              <a:t>Credit</a:t>
            </a:r>
            <a:r>
              <a:rPr sz="1100" b="1" spc="-1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51515"/>
                </a:solidFill>
                <a:latin typeface="Calibri"/>
                <a:cs typeface="Calibri"/>
              </a:rPr>
              <a:t>Rating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6340" y="5040335"/>
            <a:ext cx="1800225" cy="1313545"/>
          </a:xfrm>
          <a:prstGeom prst="rect">
            <a:avLst/>
          </a:prstGeom>
          <a:solidFill>
            <a:srgbClr val="F594A8"/>
          </a:solidFill>
        </p:spPr>
        <p:txBody>
          <a:bodyPr vert="horz" wrap="square" lIns="0" tIns="18415" rIns="0" bIns="0" rtlCol="0">
            <a:spAutoFit/>
          </a:bodyPr>
          <a:lstStyle/>
          <a:p>
            <a:pPr marL="210185" marR="154305" indent="-126364">
              <a:lnSpc>
                <a:spcPct val="150000"/>
              </a:lnSpc>
              <a:spcBef>
                <a:spcPts val="145"/>
              </a:spcBef>
              <a:buChar char="•"/>
              <a:tabLst>
                <a:tab pos="210820" algn="l"/>
              </a:tabLst>
            </a:pP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The liquidity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of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the bonds 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in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the secondary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market</a:t>
            </a:r>
            <a:r>
              <a:rPr sz="1100" spc="-8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is 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also</a:t>
            </a:r>
            <a:r>
              <a:rPr sz="1100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100" spc="-5" dirty="0" smtClean="0">
                <a:solidFill>
                  <a:srgbClr val="151515"/>
                </a:solidFill>
                <a:latin typeface="Calibri"/>
                <a:cs typeface="Calibri"/>
              </a:rPr>
              <a:t>considered</a:t>
            </a:r>
            <a:endParaRPr lang="en-US" sz="1100" spc="-5" dirty="0" smtClean="0">
              <a:solidFill>
                <a:srgbClr val="151515"/>
              </a:solidFill>
              <a:latin typeface="Calibri"/>
              <a:cs typeface="Calibri"/>
            </a:endParaRPr>
          </a:p>
          <a:p>
            <a:pPr marL="83821" marR="154305">
              <a:lnSpc>
                <a:spcPct val="150000"/>
              </a:lnSpc>
              <a:spcBef>
                <a:spcPts val="145"/>
              </a:spcBef>
              <a:tabLst>
                <a:tab pos="210820" algn="l"/>
              </a:tabLst>
            </a:pPr>
            <a:endParaRPr lang="en-US" sz="1100" spc="-5" dirty="0">
              <a:solidFill>
                <a:srgbClr val="151515"/>
              </a:solidFill>
              <a:latin typeface="Calibri"/>
              <a:cs typeface="Calibri"/>
            </a:endParaRPr>
          </a:p>
          <a:p>
            <a:pPr marL="83821" marR="154305">
              <a:lnSpc>
                <a:spcPct val="150000"/>
              </a:lnSpc>
              <a:spcBef>
                <a:spcPts val="145"/>
              </a:spcBef>
              <a:tabLst>
                <a:tab pos="210820" algn="l"/>
              </a:tabLst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6340" y="4580183"/>
            <a:ext cx="1800225" cy="258404"/>
          </a:xfrm>
          <a:prstGeom prst="rect">
            <a:avLst/>
          </a:prstGeom>
          <a:solidFill>
            <a:srgbClr val="F9C9D2"/>
          </a:solidFill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100" b="1" dirty="0">
                <a:solidFill>
                  <a:srgbClr val="151515"/>
                </a:solidFill>
                <a:latin typeface="Calibri"/>
                <a:cs typeface="Calibri"/>
              </a:rPr>
              <a:t>Liquidity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42660" y="5040334"/>
            <a:ext cx="1971041" cy="1300083"/>
          </a:xfrm>
          <a:prstGeom prst="rect">
            <a:avLst/>
          </a:prstGeom>
          <a:solidFill>
            <a:srgbClr val="F594A8"/>
          </a:solidFill>
        </p:spPr>
        <p:txBody>
          <a:bodyPr vert="horz" wrap="square" lIns="0" tIns="17780" rIns="0" bIns="0" rtlCol="0">
            <a:spAutoFit/>
          </a:bodyPr>
          <a:lstStyle/>
          <a:p>
            <a:pPr marL="210820" marR="211454" indent="-126364">
              <a:lnSpc>
                <a:spcPct val="150200"/>
              </a:lnSpc>
              <a:spcBef>
                <a:spcPts val="140"/>
              </a:spcBef>
              <a:buChar char="•"/>
              <a:tabLst>
                <a:tab pos="211454" algn="l"/>
              </a:tabLst>
            </a:pP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Monetary policies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and 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capital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market</a:t>
            </a:r>
            <a:r>
              <a:rPr sz="1100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conditions  also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influence </a:t>
            </a:r>
            <a:r>
              <a:rPr sz="1100" spc="-5" dirty="0">
                <a:solidFill>
                  <a:srgbClr val="151515"/>
                </a:solidFill>
                <a:latin typeface="Calibri"/>
                <a:cs typeface="Calibri"/>
              </a:rPr>
              <a:t>investors’  sentiment </a:t>
            </a:r>
            <a:r>
              <a:rPr sz="1100" dirty="0">
                <a:solidFill>
                  <a:srgbClr val="151515"/>
                </a:solidFill>
                <a:latin typeface="Calibri"/>
                <a:cs typeface="Calibri"/>
              </a:rPr>
              <a:t>and</a:t>
            </a:r>
            <a:r>
              <a:rPr sz="1100" spc="-6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100" spc="-5" dirty="0" smtClean="0">
                <a:solidFill>
                  <a:srgbClr val="151515"/>
                </a:solidFill>
                <a:latin typeface="Calibri"/>
                <a:cs typeface="Calibri"/>
              </a:rPr>
              <a:t>demands</a:t>
            </a:r>
            <a:endParaRPr lang="en-US" sz="1100" spc="-5" dirty="0" smtClean="0">
              <a:solidFill>
                <a:srgbClr val="151515"/>
              </a:solidFill>
              <a:latin typeface="Calibri"/>
              <a:cs typeface="Calibri"/>
            </a:endParaRPr>
          </a:p>
          <a:p>
            <a:pPr marL="84456" marR="211454">
              <a:lnSpc>
                <a:spcPct val="150200"/>
              </a:lnSpc>
              <a:spcBef>
                <a:spcPts val="140"/>
              </a:spcBef>
              <a:tabLst>
                <a:tab pos="211454" algn="l"/>
              </a:tabLst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42660" y="4580183"/>
            <a:ext cx="1971041" cy="258350"/>
          </a:xfrm>
          <a:prstGeom prst="rect">
            <a:avLst/>
          </a:prstGeom>
          <a:solidFill>
            <a:srgbClr val="F9C9D2"/>
          </a:solidFill>
        </p:spPr>
        <p:txBody>
          <a:bodyPr vert="horz" wrap="square" lIns="0" tIns="8826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695"/>
              </a:spcBef>
            </a:pPr>
            <a:r>
              <a:rPr lang="en-US" sz="1100" b="1" spc="-5" dirty="0" smtClean="0">
                <a:solidFill>
                  <a:srgbClr val="151515"/>
                </a:solidFill>
                <a:latin typeface="Calibri"/>
                <a:cs typeface="Calibri"/>
              </a:rPr>
              <a:t>   </a:t>
            </a:r>
            <a:r>
              <a:rPr sz="1100" b="1" spc="-5" dirty="0" smtClean="0">
                <a:solidFill>
                  <a:srgbClr val="151515"/>
                </a:solidFill>
                <a:latin typeface="Calibri"/>
                <a:cs typeface="Calibri"/>
              </a:rPr>
              <a:t>Market</a:t>
            </a:r>
            <a:r>
              <a:rPr sz="1100" b="1" spc="-50" dirty="0" smtClean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151515"/>
                </a:solidFill>
                <a:latin typeface="Calibri"/>
                <a:cs typeface="Calibri"/>
              </a:rPr>
              <a:t>Environment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08476" y="3288102"/>
            <a:ext cx="1492250" cy="1461463"/>
          </a:xfrm>
          <a:custGeom>
            <a:avLst/>
            <a:gdLst/>
            <a:ahLst/>
            <a:cxnLst/>
            <a:rect l="l" t="t" r="r" b="b"/>
            <a:pathLst>
              <a:path w="1492250" h="1461770">
                <a:moveTo>
                  <a:pt x="745998" y="0"/>
                </a:moveTo>
                <a:lnTo>
                  <a:pt x="696950" y="1554"/>
                </a:lnTo>
                <a:lnTo>
                  <a:pt x="648749" y="6152"/>
                </a:lnTo>
                <a:lnTo>
                  <a:pt x="601493" y="13699"/>
                </a:lnTo>
                <a:lnTo>
                  <a:pt x="555281" y="24098"/>
                </a:lnTo>
                <a:lnTo>
                  <a:pt x="510210" y="37252"/>
                </a:lnTo>
                <a:lnTo>
                  <a:pt x="466380" y="53066"/>
                </a:lnTo>
                <a:lnTo>
                  <a:pt x="423888" y="71442"/>
                </a:lnTo>
                <a:lnTo>
                  <a:pt x="382834" y="92286"/>
                </a:lnTo>
                <a:lnTo>
                  <a:pt x="343314" y="115500"/>
                </a:lnTo>
                <a:lnTo>
                  <a:pt x="305427" y="140988"/>
                </a:lnTo>
                <a:lnTo>
                  <a:pt x="269273" y="168654"/>
                </a:lnTo>
                <a:lnTo>
                  <a:pt x="234948" y="198402"/>
                </a:lnTo>
                <a:lnTo>
                  <a:pt x="202552" y="230135"/>
                </a:lnTo>
                <a:lnTo>
                  <a:pt x="172183" y="263758"/>
                </a:lnTo>
                <a:lnTo>
                  <a:pt x="143938" y="299173"/>
                </a:lnTo>
                <a:lnTo>
                  <a:pt x="117917" y="336285"/>
                </a:lnTo>
                <a:lnTo>
                  <a:pt x="94218" y="374997"/>
                </a:lnTo>
                <a:lnTo>
                  <a:pt x="72938" y="415214"/>
                </a:lnTo>
                <a:lnTo>
                  <a:pt x="54177" y="456838"/>
                </a:lnTo>
                <a:lnTo>
                  <a:pt x="38032" y="499774"/>
                </a:lnTo>
                <a:lnTo>
                  <a:pt x="24603" y="543925"/>
                </a:lnTo>
                <a:lnTo>
                  <a:pt x="13986" y="589195"/>
                </a:lnTo>
                <a:lnTo>
                  <a:pt x="6281" y="635488"/>
                </a:lnTo>
                <a:lnTo>
                  <a:pt x="1586" y="682708"/>
                </a:lnTo>
                <a:lnTo>
                  <a:pt x="0" y="730758"/>
                </a:lnTo>
                <a:lnTo>
                  <a:pt x="1586" y="778807"/>
                </a:lnTo>
                <a:lnTo>
                  <a:pt x="6281" y="826027"/>
                </a:lnTo>
                <a:lnTo>
                  <a:pt x="13986" y="872320"/>
                </a:lnTo>
                <a:lnTo>
                  <a:pt x="24603" y="917590"/>
                </a:lnTo>
                <a:lnTo>
                  <a:pt x="38032" y="961741"/>
                </a:lnTo>
                <a:lnTo>
                  <a:pt x="54177" y="1004677"/>
                </a:lnTo>
                <a:lnTo>
                  <a:pt x="72938" y="1046301"/>
                </a:lnTo>
                <a:lnTo>
                  <a:pt x="94218" y="1086518"/>
                </a:lnTo>
                <a:lnTo>
                  <a:pt x="117917" y="1125230"/>
                </a:lnTo>
                <a:lnTo>
                  <a:pt x="143938" y="1162342"/>
                </a:lnTo>
                <a:lnTo>
                  <a:pt x="172183" y="1197757"/>
                </a:lnTo>
                <a:lnTo>
                  <a:pt x="202552" y="1231380"/>
                </a:lnTo>
                <a:lnTo>
                  <a:pt x="234948" y="1263113"/>
                </a:lnTo>
                <a:lnTo>
                  <a:pt x="269273" y="1292861"/>
                </a:lnTo>
                <a:lnTo>
                  <a:pt x="305427" y="1320527"/>
                </a:lnTo>
                <a:lnTo>
                  <a:pt x="343314" y="1346015"/>
                </a:lnTo>
                <a:lnTo>
                  <a:pt x="382834" y="1369229"/>
                </a:lnTo>
                <a:lnTo>
                  <a:pt x="423888" y="1390073"/>
                </a:lnTo>
                <a:lnTo>
                  <a:pt x="466380" y="1408449"/>
                </a:lnTo>
                <a:lnTo>
                  <a:pt x="510210" y="1424263"/>
                </a:lnTo>
                <a:lnTo>
                  <a:pt x="555281" y="1437417"/>
                </a:lnTo>
                <a:lnTo>
                  <a:pt x="601493" y="1447816"/>
                </a:lnTo>
                <a:lnTo>
                  <a:pt x="648749" y="1455363"/>
                </a:lnTo>
                <a:lnTo>
                  <a:pt x="696950" y="1459961"/>
                </a:lnTo>
                <a:lnTo>
                  <a:pt x="745998" y="1461516"/>
                </a:lnTo>
                <a:lnTo>
                  <a:pt x="795045" y="1459961"/>
                </a:lnTo>
                <a:lnTo>
                  <a:pt x="843246" y="1455363"/>
                </a:lnTo>
                <a:lnTo>
                  <a:pt x="890502" y="1447816"/>
                </a:lnTo>
                <a:lnTo>
                  <a:pt x="936714" y="1437417"/>
                </a:lnTo>
                <a:lnTo>
                  <a:pt x="981785" y="1424263"/>
                </a:lnTo>
                <a:lnTo>
                  <a:pt x="1025615" y="1408449"/>
                </a:lnTo>
                <a:lnTo>
                  <a:pt x="1068107" y="1390073"/>
                </a:lnTo>
                <a:lnTo>
                  <a:pt x="1109161" y="1369229"/>
                </a:lnTo>
                <a:lnTo>
                  <a:pt x="1148681" y="1346015"/>
                </a:lnTo>
                <a:lnTo>
                  <a:pt x="1186568" y="1320527"/>
                </a:lnTo>
                <a:lnTo>
                  <a:pt x="1222722" y="1292861"/>
                </a:lnTo>
                <a:lnTo>
                  <a:pt x="1257047" y="1263113"/>
                </a:lnTo>
                <a:lnTo>
                  <a:pt x="1289443" y="1231380"/>
                </a:lnTo>
                <a:lnTo>
                  <a:pt x="1319812" y="1197757"/>
                </a:lnTo>
                <a:lnTo>
                  <a:pt x="1348057" y="1162342"/>
                </a:lnTo>
                <a:lnTo>
                  <a:pt x="1374078" y="1125230"/>
                </a:lnTo>
                <a:lnTo>
                  <a:pt x="1397777" y="1086518"/>
                </a:lnTo>
                <a:lnTo>
                  <a:pt x="1419057" y="1046301"/>
                </a:lnTo>
                <a:lnTo>
                  <a:pt x="1437818" y="1004677"/>
                </a:lnTo>
                <a:lnTo>
                  <a:pt x="1453963" y="961741"/>
                </a:lnTo>
                <a:lnTo>
                  <a:pt x="1467392" y="917590"/>
                </a:lnTo>
                <a:lnTo>
                  <a:pt x="1478009" y="872320"/>
                </a:lnTo>
                <a:lnTo>
                  <a:pt x="1485714" y="826027"/>
                </a:lnTo>
                <a:lnTo>
                  <a:pt x="1490409" y="778807"/>
                </a:lnTo>
                <a:lnTo>
                  <a:pt x="1491996" y="730758"/>
                </a:lnTo>
                <a:lnTo>
                  <a:pt x="1490409" y="682708"/>
                </a:lnTo>
                <a:lnTo>
                  <a:pt x="1485714" y="635488"/>
                </a:lnTo>
                <a:lnTo>
                  <a:pt x="1478009" y="589195"/>
                </a:lnTo>
                <a:lnTo>
                  <a:pt x="1467392" y="543925"/>
                </a:lnTo>
                <a:lnTo>
                  <a:pt x="1453963" y="499774"/>
                </a:lnTo>
                <a:lnTo>
                  <a:pt x="1437818" y="456838"/>
                </a:lnTo>
                <a:lnTo>
                  <a:pt x="1419057" y="415214"/>
                </a:lnTo>
                <a:lnTo>
                  <a:pt x="1397777" y="374997"/>
                </a:lnTo>
                <a:lnTo>
                  <a:pt x="1374078" y="336285"/>
                </a:lnTo>
                <a:lnTo>
                  <a:pt x="1348057" y="299173"/>
                </a:lnTo>
                <a:lnTo>
                  <a:pt x="1319812" y="263758"/>
                </a:lnTo>
                <a:lnTo>
                  <a:pt x="1289443" y="230135"/>
                </a:lnTo>
                <a:lnTo>
                  <a:pt x="1257047" y="198402"/>
                </a:lnTo>
                <a:lnTo>
                  <a:pt x="1222722" y="168654"/>
                </a:lnTo>
                <a:lnTo>
                  <a:pt x="1186568" y="140988"/>
                </a:lnTo>
                <a:lnTo>
                  <a:pt x="1148681" y="115500"/>
                </a:lnTo>
                <a:lnTo>
                  <a:pt x="1109161" y="92286"/>
                </a:lnTo>
                <a:lnTo>
                  <a:pt x="1068107" y="71442"/>
                </a:lnTo>
                <a:lnTo>
                  <a:pt x="1025615" y="53066"/>
                </a:lnTo>
                <a:lnTo>
                  <a:pt x="981785" y="37252"/>
                </a:lnTo>
                <a:lnTo>
                  <a:pt x="936714" y="24098"/>
                </a:lnTo>
                <a:lnTo>
                  <a:pt x="890502" y="13699"/>
                </a:lnTo>
                <a:lnTo>
                  <a:pt x="843246" y="6152"/>
                </a:lnTo>
                <a:lnTo>
                  <a:pt x="795045" y="1554"/>
                </a:lnTo>
                <a:lnTo>
                  <a:pt x="745998" y="0"/>
                </a:lnTo>
                <a:close/>
              </a:path>
            </a:pathLst>
          </a:custGeom>
          <a:solidFill>
            <a:srgbClr val="EDF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08476" y="3288102"/>
            <a:ext cx="1492250" cy="1461463"/>
          </a:xfrm>
          <a:custGeom>
            <a:avLst/>
            <a:gdLst/>
            <a:ahLst/>
            <a:cxnLst/>
            <a:rect l="l" t="t" r="r" b="b"/>
            <a:pathLst>
              <a:path w="1492250" h="1461770">
                <a:moveTo>
                  <a:pt x="0" y="730758"/>
                </a:moveTo>
                <a:lnTo>
                  <a:pt x="1586" y="682708"/>
                </a:lnTo>
                <a:lnTo>
                  <a:pt x="6281" y="635488"/>
                </a:lnTo>
                <a:lnTo>
                  <a:pt x="13986" y="589195"/>
                </a:lnTo>
                <a:lnTo>
                  <a:pt x="24603" y="543925"/>
                </a:lnTo>
                <a:lnTo>
                  <a:pt x="38032" y="499774"/>
                </a:lnTo>
                <a:lnTo>
                  <a:pt x="54177" y="456838"/>
                </a:lnTo>
                <a:lnTo>
                  <a:pt x="72938" y="415214"/>
                </a:lnTo>
                <a:lnTo>
                  <a:pt x="94218" y="374997"/>
                </a:lnTo>
                <a:lnTo>
                  <a:pt x="117917" y="336285"/>
                </a:lnTo>
                <a:lnTo>
                  <a:pt x="143938" y="299173"/>
                </a:lnTo>
                <a:lnTo>
                  <a:pt x="172183" y="263758"/>
                </a:lnTo>
                <a:lnTo>
                  <a:pt x="202552" y="230135"/>
                </a:lnTo>
                <a:lnTo>
                  <a:pt x="234948" y="198402"/>
                </a:lnTo>
                <a:lnTo>
                  <a:pt x="269273" y="168654"/>
                </a:lnTo>
                <a:lnTo>
                  <a:pt x="305427" y="140988"/>
                </a:lnTo>
                <a:lnTo>
                  <a:pt x="343314" y="115500"/>
                </a:lnTo>
                <a:lnTo>
                  <a:pt x="382834" y="92286"/>
                </a:lnTo>
                <a:lnTo>
                  <a:pt x="423888" y="71442"/>
                </a:lnTo>
                <a:lnTo>
                  <a:pt x="466380" y="53066"/>
                </a:lnTo>
                <a:lnTo>
                  <a:pt x="510210" y="37252"/>
                </a:lnTo>
                <a:lnTo>
                  <a:pt x="555281" y="24098"/>
                </a:lnTo>
                <a:lnTo>
                  <a:pt x="601493" y="13699"/>
                </a:lnTo>
                <a:lnTo>
                  <a:pt x="648749" y="6152"/>
                </a:lnTo>
                <a:lnTo>
                  <a:pt x="696950" y="1554"/>
                </a:lnTo>
                <a:lnTo>
                  <a:pt x="745998" y="0"/>
                </a:lnTo>
                <a:lnTo>
                  <a:pt x="795045" y="1554"/>
                </a:lnTo>
                <a:lnTo>
                  <a:pt x="843246" y="6152"/>
                </a:lnTo>
                <a:lnTo>
                  <a:pt x="890502" y="13699"/>
                </a:lnTo>
                <a:lnTo>
                  <a:pt x="936714" y="24098"/>
                </a:lnTo>
                <a:lnTo>
                  <a:pt x="981785" y="37252"/>
                </a:lnTo>
                <a:lnTo>
                  <a:pt x="1025615" y="53066"/>
                </a:lnTo>
                <a:lnTo>
                  <a:pt x="1068107" y="71442"/>
                </a:lnTo>
                <a:lnTo>
                  <a:pt x="1109161" y="92286"/>
                </a:lnTo>
                <a:lnTo>
                  <a:pt x="1148681" y="115500"/>
                </a:lnTo>
                <a:lnTo>
                  <a:pt x="1186568" y="140988"/>
                </a:lnTo>
                <a:lnTo>
                  <a:pt x="1222722" y="168654"/>
                </a:lnTo>
                <a:lnTo>
                  <a:pt x="1257047" y="198402"/>
                </a:lnTo>
                <a:lnTo>
                  <a:pt x="1289443" y="230135"/>
                </a:lnTo>
                <a:lnTo>
                  <a:pt x="1319812" y="263758"/>
                </a:lnTo>
                <a:lnTo>
                  <a:pt x="1348057" y="299173"/>
                </a:lnTo>
                <a:lnTo>
                  <a:pt x="1374078" y="336285"/>
                </a:lnTo>
                <a:lnTo>
                  <a:pt x="1397777" y="374997"/>
                </a:lnTo>
                <a:lnTo>
                  <a:pt x="1419057" y="415214"/>
                </a:lnTo>
                <a:lnTo>
                  <a:pt x="1437818" y="456838"/>
                </a:lnTo>
                <a:lnTo>
                  <a:pt x="1453963" y="499774"/>
                </a:lnTo>
                <a:lnTo>
                  <a:pt x="1467392" y="543925"/>
                </a:lnTo>
                <a:lnTo>
                  <a:pt x="1478009" y="589195"/>
                </a:lnTo>
                <a:lnTo>
                  <a:pt x="1485714" y="635488"/>
                </a:lnTo>
                <a:lnTo>
                  <a:pt x="1490409" y="682708"/>
                </a:lnTo>
                <a:lnTo>
                  <a:pt x="1491996" y="730758"/>
                </a:lnTo>
                <a:lnTo>
                  <a:pt x="1490409" y="778807"/>
                </a:lnTo>
                <a:lnTo>
                  <a:pt x="1485714" y="826027"/>
                </a:lnTo>
                <a:lnTo>
                  <a:pt x="1478009" y="872320"/>
                </a:lnTo>
                <a:lnTo>
                  <a:pt x="1467392" y="917590"/>
                </a:lnTo>
                <a:lnTo>
                  <a:pt x="1453963" y="961741"/>
                </a:lnTo>
                <a:lnTo>
                  <a:pt x="1437818" y="1004677"/>
                </a:lnTo>
                <a:lnTo>
                  <a:pt x="1419057" y="1046301"/>
                </a:lnTo>
                <a:lnTo>
                  <a:pt x="1397777" y="1086518"/>
                </a:lnTo>
                <a:lnTo>
                  <a:pt x="1374078" y="1125230"/>
                </a:lnTo>
                <a:lnTo>
                  <a:pt x="1348057" y="1162342"/>
                </a:lnTo>
                <a:lnTo>
                  <a:pt x="1319812" y="1197757"/>
                </a:lnTo>
                <a:lnTo>
                  <a:pt x="1289443" y="1231380"/>
                </a:lnTo>
                <a:lnTo>
                  <a:pt x="1257047" y="1263113"/>
                </a:lnTo>
                <a:lnTo>
                  <a:pt x="1222722" y="1292861"/>
                </a:lnTo>
                <a:lnTo>
                  <a:pt x="1186568" y="1320527"/>
                </a:lnTo>
                <a:lnTo>
                  <a:pt x="1148681" y="1346015"/>
                </a:lnTo>
                <a:lnTo>
                  <a:pt x="1109161" y="1369229"/>
                </a:lnTo>
                <a:lnTo>
                  <a:pt x="1068107" y="1390073"/>
                </a:lnTo>
                <a:lnTo>
                  <a:pt x="1025615" y="1408449"/>
                </a:lnTo>
                <a:lnTo>
                  <a:pt x="981785" y="1424263"/>
                </a:lnTo>
                <a:lnTo>
                  <a:pt x="936714" y="1437417"/>
                </a:lnTo>
                <a:lnTo>
                  <a:pt x="890502" y="1447816"/>
                </a:lnTo>
                <a:lnTo>
                  <a:pt x="843246" y="1455363"/>
                </a:lnTo>
                <a:lnTo>
                  <a:pt x="795045" y="1459961"/>
                </a:lnTo>
                <a:lnTo>
                  <a:pt x="745998" y="1461516"/>
                </a:lnTo>
                <a:lnTo>
                  <a:pt x="696950" y="1459961"/>
                </a:lnTo>
                <a:lnTo>
                  <a:pt x="648749" y="1455363"/>
                </a:lnTo>
                <a:lnTo>
                  <a:pt x="601493" y="1447816"/>
                </a:lnTo>
                <a:lnTo>
                  <a:pt x="555281" y="1437417"/>
                </a:lnTo>
                <a:lnTo>
                  <a:pt x="510210" y="1424263"/>
                </a:lnTo>
                <a:lnTo>
                  <a:pt x="466380" y="1408449"/>
                </a:lnTo>
                <a:lnTo>
                  <a:pt x="423888" y="1390073"/>
                </a:lnTo>
                <a:lnTo>
                  <a:pt x="382834" y="1369229"/>
                </a:lnTo>
                <a:lnTo>
                  <a:pt x="343314" y="1346015"/>
                </a:lnTo>
                <a:lnTo>
                  <a:pt x="305427" y="1320527"/>
                </a:lnTo>
                <a:lnTo>
                  <a:pt x="269273" y="1292861"/>
                </a:lnTo>
                <a:lnTo>
                  <a:pt x="234948" y="1263113"/>
                </a:lnTo>
                <a:lnTo>
                  <a:pt x="202552" y="1231380"/>
                </a:lnTo>
                <a:lnTo>
                  <a:pt x="172183" y="1197757"/>
                </a:lnTo>
                <a:lnTo>
                  <a:pt x="143938" y="1162342"/>
                </a:lnTo>
                <a:lnTo>
                  <a:pt x="117917" y="1125230"/>
                </a:lnTo>
                <a:lnTo>
                  <a:pt x="94218" y="1086518"/>
                </a:lnTo>
                <a:lnTo>
                  <a:pt x="72938" y="1046301"/>
                </a:lnTo>
                <a:lnTo>
                  <a:pt x="54177" y="1004677"/>
                </a:lnTo>
                <a:lnTo>
                  <a:pt x="38032" y="961741"/>
                </a:lnTo>
                <a:lnTo>
                  <a:pt x="24603" y="917590"/>
                </a:lnTo>
                <a:lnTo>
                  <a:pt x="13986" y="872320"/>
                </a:lnTo>
                <a:lnTo>
                  <a:pt x="6281" y="826027"/>
                </a:lnTo>
                <a:lnTo>
                  <a:pt x="1586" y="778807"/>
                </a:lnTo>
                <a:lnTo>
                  <a:pt x="0" y="730758"/>
                </a:lnTo>
                <a:close/>
              </a:path>
            </a:pathLst>
          </a:custGeom>
          <a:ln w="9144">
            <a:solidFill>
              <a:srgbClr val="FFE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70783" y="3491071"/>
            <a:ext cx="1139825" cy="978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940" algn="ctr">
              <a:lnSpc>
                <a:spcPct val="149500"/>
              </a:lnSpc>
            </a:pP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Comprehensive  Considerations</a:t>
            </a:r>
            <a:r>
              <a:rPr sz="1050" spc="-8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to</a:t>
            </a:r>
            <a:endParaRPr sz="1050">
              <a:latin typeface="Calibri"/>
              <a:cs typeface="Calibri"/>
            </a:endParaRPr>
          </a:p>
          <a:p>
            <a:pPr marL="12700" marR="5080" algn="ctr">
              <a:lnSpc>
                <a:spcPct val="149500"/>
              </a:lnSpc>
              <a:spcBef>
                <a:spcPts val="10"/>
              </a:spcBef>
            </a:pP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Ensure </a:t>
            </a:r>
            <a:r>
              <a:rPr sz="1050" dirty="0">
                <a:solidFill>
                  <a:srgbClr val="151515"/>
                </a:solidFill>
                <a:latin typeface="Calibri"/>
                <a:cs typeface="Calibri"/>
              </a:rPr>
              <a:t>Best</a:t>
            </a:r>
            <a:r>
              <a:rPr sz="1050" spc="-6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151515"/>
                </a:solidFill>
                <a:latin typeface="Calibri"/>
                <a:cs typeface="Calibri"/>
              </a:rPr>
              <a:t>Offering  Price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1" y="6751808"/>
            <a:ext cx="1725613" cy="5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7"/>
          </p:nvPr>
        </p:nvSpPr>
        <p:spPr>
          <a:xfrm>
            <a:off x="492125" y="6867753"/>
            <a:ext cx="504825" cy="215444"/>
          </a:xfrm>
        </p:spPr>
        <p:txBody>
          <a:bodyPr wrap="square" lIns="0" tIns="0" rIns="0" bIns="0">
            <a:spAutoFit/>
          </a:bodyPr>
          <a:lstStyle/>
          <a:p>
            <a:fld id="{81D60167-4931-47E6-BA6A-407CBD079E47}" type="slidenum">
              <a:rPr lang="en-ZA">
                <a:ea typeface="宋体" pitchFamily="2" charset="-122"/>
              </a:rPr>
              <a:pPr/>
              <a:t>12</a:t>
            </a:fld>
            <a:endParaRPr lang="en-ZA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3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884021" y="717733"/>
            <a:ext cx="893170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81337"/>
                </a:solidFill>
                <a:latin typeface="微軟正黑體" pitchFamily="34" charset="-120"/>
                <a:ea typeface="微軟正黑體" pitchFamily="34" charset="-120"/>
                <a:cs typeface="微軟正黑體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81337"/>
                </a:solidFill>
                <a:latin typeface="微軟正黑體" pitchFamily="34" charset="-120"/>
                <a:ea typeface="微軟正黑體" pitchFamily="34" charset="-120"/>
                <a:cs typeface="微軟正黑體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81337"/>
                </a:solidFill>
                <a:latin typeface="微軟正黑體" pitchFamily="34" charset="-120"/>
                <a:ea typeface="微軟正黑體" pitchFamily="34" charset="-120"/>
                <a:cs typeface="微軟正黑體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81337"/>
                </a:solidFill>
                <a:latin typeface="微軟正黑體" pitchFamily="34" charset="-120"/>
                <a:ea typeface="微軟正黑體" pitchFamily="34" charset="-120"/>
                <a:cs typeface="微軟正黑體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81337"/>
                </a:solidFill>
                <a:latin typeface="微軟正黑體" pitchFamily="34" charset="-120"/>
                <a:ea typeface="微軟正黑體" pitchFamily="34" charset="-120"/>
                <a:cs typeface="微軟正黑體"/>
              </a:defRPr>
            </a:lvl5pPr>
            <a:lvl6pPr marL="457200" algn="l" rtl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81337"/>
                </a:solidFill>
                <a:latin typeface="微軟正黑體"/>
                <a:ea typeface="微軟正黑體"/>
                <a:cs typeface="微軟正黑體"/>
              </a:defRPr>
            </a:lvl6pPr>
            <a:lvl7pPr marL="914400" algn="l" rtl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81337"/>
                </a:solidFill>
                <a:latin typeface="微軟正黑體"/>
                <a:ea typeface="微軟正黑體"/>
                <a:cs typeface="微軟正黑體"/>
              </a:defRPr>
            </a:lvl7pPr>
            <a:lvl8pPr marL="1371600" algn="l" rtl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81337"/>
                </a:solidFill>
                <a:latin typeface="微軟正黑體"/>
                <a:ea typeface="微軟正黑體"/>
                <a:cs typeface="微軟正黑體"/>
              </a:defRPr>
            </a:lvl8pPr>
            <a:lvl9pPr marL="1828800" algn="l" rtl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81337"/>
                </a:solidFill>
                <a:latin typeface="微軟正黑體"/>
                <a:ea typeface="微軟正黑體"/>
                <a:cs typeface="微軟正黑體"/>
              </a:defRPr>
            </a:lvl9pPr>
          </a:lstStyle>
          <a:p>
            <a:pPr marL="100330" defTabSz="914400">
              <a:lnSpc>
                <a:spcPct val="100000"/>
              </a:lnSpc>
            </a:pPr>
            <a:r>
              <a:rPr kumimoji="0" lang="en-US" sz="2000" spc="-10" dirty="0" smtClean="0"/>
              <a:t>Bond Issue Proposal (recommended under current market conditions ) </a:t>
            </a:r>
            <a:endParaRPr kumimoji="0" lang="en-US" sz="2000" spc="-5" dirty="0"/>
          </a:p>
        </p:txBody>
      </p:sp>
      <p:sp>
        <p:nvSpPr>
          <p:cNvPr id="3" name="object 5"/>
          <p:cNvSpPr txBox="1">
            <a:spLocks/>
          </p:cNvSpPr>
          <p:nvPr/>
        </p:nvSpPr>
        <p:spPr>
          <a:xfrm>
            <a:off x="629919" y="6885872"/>
            <a:ext cx="229869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47625">
              <a:lnSpc>
                <a:spcPts val="1525"/>
              </a:lnSpc>
            </a:pPr>
            <a:fld id="{81D60167-4931-47E6-BA6A-407CBD079E47}" type="slidenum">
              <a:rPr lang="en-US" altLang="zh-CN" sz="1200" b="1" smtClean="0">
                <a:solidFill>
                  <a:schemeClr val="bg1"/>
                </a:solidFill>
              </a:rPr>
              <a:pPr marL="47625">
                <a:lnSpc>
                  <a:spcPts val="1525"/>
                </a:lnSpc>
              </a:pPr>
              <a:t>13</a:t>
            </a:fld>
            <a:endParaRPr lang="en-US" altLang="zh-CN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75327"/>
              </p:ext>
            </p:extLst>
          </p:nvPr>
        </p:nvGraphicFramePr>
        <p:xfrm>
          <a:off x="884021" y="1419224"/>
          <a:ext cx="8166100" cy="3505200"/>
        </p:xfrm>
        <a:graphic>
          <a:graphicData uri="http://schemas.openxmlformats.org/drawingml/2006/table">
            <a:tbl>
              <a:tblPr/>
              <a:tblGrid>
                <a:gridCol w="1714500"/>
                <a:gridCol w="2108200"/>
                <a:gridCol w="2108200"/>
                <a:gridCol w="2235200"/>
              </a:tblGrid>
              <a:tr h="58420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Tenor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4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3Y(Recommended)</a:t>
                      </a:r>
                      <a:endParaRPr lang="en-ZA" sz="1400" b="1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4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5Y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4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10Y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94A8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Issue </a:t>
                      </a:r>
                      <a:r>
                        <a:rPr lang="en-ZA" sz="14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Size</a:t>
                      </a:r>
                      <a:endParaRPr lang="en-ZA" sz="1400" b="1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3Billion</a:t>
                      </a:r>
                      <a:endParaRPr lang="en-ZA" sz="1200" b="0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1 - 1.5Billion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Currently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only </a:t>
                      </a:r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Chinese Government bond and Policy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Bank</a:t>
                      </a:r>
                      <a:r>
                        <a:rPr lang="en-ZA" sz="1200" b="0" i="0" u="none" strike="noStrike" baseline="0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 Bonds fall in the 10 year tenor. </a:t>
                      </a:r>
                    </a:p>
                    <a:p>
                      <a:pPr algn="ctr" fontAlgn="ctr"/>
                      <a:endParaRPr lang="en-ZA" sz="1200" b="0" i="0" u="none" strike="noStrike" baseline="0" dirty="0" smtClean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ZA" sz="1200" b="0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Local</a:t>
                      </a:r>
                      <a:r>
                        <a:rPr lang="en-ZA" sz="1400" b="1" i="0" u="none" strike="noStrike" baseline="0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4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Rating: </a:t>
                      </a:r>
                      <a:r>
                        <a:rPr lang="en-ZA" sz="1400" b="1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AA+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3.8 </a:t>
                      </a:r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4.4%</a:t>
                      </a:r>
                      <a:endParaRPr lang="en-ZA" sz="1200" b="0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4.3 </a:t>
                      </a:r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4.9%</a:t>
                      </a:r>
                      <a:endParaRPr lang="en-ZA" sz="1200" b="0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Swap to </a:t>
                      </a:r>
                      <a:r>
                        <a:rPr lang="en-ZA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USD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3M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Libor + 60- 120BPS</a:t>
                      </a:r>
                      <a:endParaRPr lang="en-ZA" sz="1200" b="0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3M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Libor + 120 </a:t>
                      </a:r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180BPS</a:t>
                      </a:r>
                      <a:endParaRPr lang="en-ZA" sz="1200" b="0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+mn-lt"/>
                        </a:rPr>
                        <a:t>Local</a:t>
                      </a:r>
                      <a:r>
                        <a:rPr lang="en-ZA" sz="1400" b="1" i="0" u="none" strike="noStrike" baseline="0" dirty="0" smtClean="0">
                          <a:solidFill>
                            <a:srgbClr val="151515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400" b="1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Rating: </a:t>
                      </a:r>
                      <a:r>
                        <a:rPr lang="en-ZA" sz="1400" b="1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4.2 </a:t>
                      </a:r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4.8%</a:t>
                      </a:r>
                      <a:endParaRPr lang="en-ZA" sz="1200" b="0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4.6 </a:t>
                      </a:r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5.2%</a:t>
                      </a:r>
                      <a:endParaRPr lang="en-ZA" sz="1200" b="0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ZA" sz="1200" b="1" i="0" u="none" strike="noStrike" kern="1200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Swap to USD</a:t>
                      </a:r>
                      <a:endParaRPr lang="en-ZA" sz="1200" b="1" i="0" u="none" strike="noStrike" kern="1200" dirty="0">
                        <a:solidFill>
                          <a:srgbClr val="151515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3M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Libor + 100 </a:t>
                      </a:r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160BPS</a:t>
                      </a:r>
                      <a:endParaRPr lang="en-ZA" sz="1200" b="0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3M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Libor + 150 </a:t>
                      </a:r>
                      <a:r>
                        <a:rPr lang="en-ZA" sz="1200" b="0" i="0" u="none" strike="noStrike" dirty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ZA" sz="1200" b="0" i="0" u="none" strike="noStrike" dirty="0" smtClean="0">
                          <a:solidFill>
                            <a:srgbClr val="151515"/>
                          </a:solidFill>
                          <a:effectLst/>
                          <a:latin typeface="Calibri"/>
                        </a:rPr>
                        <a:t>210BPS</a:t>
                      </a:r>
                      <a:endParaRPr lang="en-ZA" sz="1200" b="0" i="0" u="none" strike="noStrike" dirty="0">
                        <a:solidFill>
                          <a:srgbClr val="15151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79623" y="5577831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2400" dirty="0" smtClean="0">
                <a:solidFill>
                  <a:srgbClr val="151515"/>
                </a:solidFill>
                <a:latin typeface="Calibri"/>
              </a:rPr>
              <a:t>+80BPS</a:t>
            </a:r>
            <a:endParaRPr lang="en-ZA" sz="2400" dirty="0">
              <a:solidFill>
                <a:srgbClr val="15151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867525"/>
            <a:ext cx="50482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18E998-519C-4AF0-BC45-895ED079B249}" type="slidenum">
              <a:rPr lang="en-US" altLang="zh-HK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893080" y="430698"/>
            <a:ext cx="8820150" cy="5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81337"/>
                </a:solidFill>
                <a:latin typeface="Calibri" panose="020F0502020204030204" pitchFamily="34" charset="0"/>
                <a:ea typeface="黑体" pitchFamily="2" charset="-122"/>
                <a:cs typeface="Calibri" pitchFamily="34" charset="0"/>
              </a:rPr>
              <a:t>Cost Structure </a:t>
            </a:r>
            <a:endParaRPr lang="en-US" altLang="zh-CN" sz="2400" b="1" dirty="0">
              <a:solidFill>
                <a:srgbClr val="C81337"/>
              </a:solidFill>
              <a:latin typeface="Calibri" panose="020F0502020204030204" pitchFamily="34" charset="0"/>
              <a:ea typeface="黑体" pitchFamily="2" charset="-122"/>
              <a:cs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38991" y="6241145"/>
            <a:ext cx="7855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US" altLang="zh-CN" sz="1200" dirty="0" smtClean="0">
                <a:latin typeface="Calibri" panose="020F0502020204030204" pitchFamily="34" charset="0"/>
              </a:rPr>
              <a:t>Underwriting fee is negotiable on the case by case basis</a:t>
            </a:r>
          </a:p>
          <a:p>
            <a:pPr eaLnBrk="1" hangingPunct="1"/>
            <a:r>
              <a:rPr lang="en-US" altLang="zh-CN" sz="1200" dirty="0" smtClean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For sovereign issuers, there is no requirement for local credit rating, however, local credit rating is more meaningful for local China interbank market investors</a:t>
            </a:r>
            <a:endParaRPr lang="zh-CN" altLang="en-US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44175"/>
              </p:ext>
            </p:extLst>
          </p:nvPr>
        </p:nvGraphicFramePr>
        <p:xfrm>
          <a:off x="1446664" y="873458"/>
          <a:ext cx="7851714" cy="608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857"/>
                <a:gridCol w="3925857"/>
              </a:tblGrid>
              <a:tr h="362101"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pitchFamily="34" charset="0"/>
                        </a:rPr>
                        <a:t>Items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AE5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pitchFamily="34" charset="0"/>
                        </a:rPr>
                        <a:t>Cost/Fee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/>
                </a:tc>
              </a:tr>
              <a:tr h="1075913"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Underwriting Fee  [1]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Agreed upon discussion with Issuer (Including 10bp as the sales commission for the syndicate group)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/>
                </a:tc>
              </a:tr>
              <a:tr h="875517"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Credit Rating Fee (For Issuer) [2]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+mn-cs"/>
                        </a:rPr>
                        <a:t>RMB</a:t>
                      </a:r>
                      <a:r>
                        <a:rPr kumimoji="0" lang="zh-CN" alt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+mn-cs"/>
                        </a:rPr>
                        <a:t> </a:t>
                      </a: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+mn-cs"/>
                        </a:rPr>
                        <a:t>100,000 - 150,000 </a:t>
                      </a:r>
                    </a:p>
                    <a:p>
                      <a:pPr marL="0" marR="0" lvl="0" indent="0" algn="l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+mn-cs"/>
                        </a:rPr>
                        <a:t>(Agreed upon discussion with Issuer)</a:t>
                      </a:r>
                      <a:endParaRPr kumimoji="0" lang="zh-CN" alt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/>
                </a:tc>
              </a:tr>
              <a:tr h="875517"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Credit Rating Fee (For Bond)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+mn-cs"/>
                        </a:rPr>
                        <a:t>RMB 150,000 - 200,000</a:t>
                      </a:r>
                    </a:p>
                    <a:p>
                      <a:pPr marL="0" marR="0" lvl="0" indent="0" algn="l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+mn-cs"/>
                        </a:rPr>
                        <a:t>(Agreed upon discussion with Issuer)</a:t>
                      </a:r>
                      <a:endParaRPr kumimoji="0" lang="zh-CN" alt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/>
                </a:tc>
              </a:tr>
              <a:tr h="875517"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Legal Service Fee(china)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USD 50,000-180,000 </a:t>
                      </a:r>
                    </a:p>
                    <a:p>
                      <a:pPr marL="0" marR="0" lvl="0" indent="0" algn="l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(Agreed upon discussion with Issuer )</a:t>
                      </a:r>
                      <a:endParaRPr kumimoji="0" lang="zh-CN" alt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4725"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Legal Service Fee(overseas)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Agreed upon discussion with Issuer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/>
                </a:tc>
              </a:tr>
              <a:tr h="1075913"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Custodian, Settlement and Clearing Fee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Based on issue volume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(Less than RMB100,000 with RMB1 Billion issuance)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/>
                </a:tc>
              </a:tr>
              <a:tr h="474725">
                <a:tc>
                  <a:txBody>
                    <a:bodyPr/>
                    <a:lstStyle/>
                    <a:p>
                      <a:pPr marL="0" marR="0" lvl="0" indent="0" algn="ctr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Tax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3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Based on issuer’s own situation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投影片編號版面配置區 3"/>
          <p:cNvSpPr txBox="1">
            <a:spLocks/>
          </p:cNvSpPr>
          <p:nvPr/>
        </p:nvSpPr>
        <p:spPr bwMode="auto">
          <a:xfrm>
            <a:off x="561126" y="6885593"/>
            <a:ext cx="489433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14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8597421" y="6707120"/>
            <a:ext cx="1232711" cy="189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819" name="Rectangle 2"/>
          <p:cNvSpPr txBox="1">
            <a:spLocks noChangeArrowheads="1"/>
          </p:cNvSpPr>
          <p:nvPr/>
        </p:nvSpPr>
        <p:spPr bwMode="auto">
          <a:xfrm>
            <a:off x="800151" y="442148"/>
            <a:ext cx="8823911" cy="64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2496"/>
              </a:lnSpc>
              <a:buClr>
                <a:srgbClr val="003082"/>
              </a:buClr>
            </a:pPr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Case</a:t>
            </a:r>
            <a:r>
              <a:rPr lang="en-US" altLang="zh-CN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——</a:t>
            </a:r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Republic of Poland </a:t>
            </a:r>
            <a:r>
              <a:rPr lang="en-US" altLang="zh-CN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Panda </a:t>
            </a:r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Bond Issuance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24580" name="Text Box 64"/>
          <p:cNvSpPr txBox="1">
            <a:spLocks noChangeArrowheads="1"/>
          </p:cNvSpPr>
          <p:nvPr/>
        </p:nvSpPr>
        <p:spPr bwMode="auto">
          <a:xfrm>
            <a:off x="842849" y="864855"/>
            <a:ext cx="9039718" cy="318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195573" indent="-195573" eaLnBrk="1">
              <a:lnSpc>
                <a:spcPct val="150000"/>
              </a:lnSpc>
              <a:spcBef>
                <a:spcPts val="684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l"/>
              <a:defRPr/>
            </a:pPr>
            <a:r>
              <a:rPr lang="en-GB" altLang="zh-CN" sz="1400" dirty="0" smtClean="0">
                <a:solidFill>
                  <a:srgbClr val="151515"/>
                </a:solidFill>
                <a:cs typeface="Calibri" pitchFamily="34" charset="0"/>
              </a:rPr>
              <a:t>On </a:t>
            </a:r>
            <a:r>
              <a:rPr lang="en-GB" altLang="zh-CN" sz="1400" dirty="0">
                <a:solidFill>
                  <a:srgbClr val="151515"/>
                </a:solidFill>
                <a:cs typeface="Calibri" pitchFamily="34" charset="0"/>
              </a:rPr>
              <a:t>25 August 2016, the State Treasury of the Republic of Poland represented by the Ministry of Finance successfully issued its first ever Panda Bond in China’s domestic Inter-Bank Market. </a:t>
            </a:r>
          </a:p>
          <a:p>
            <a:pPr marL="195573" indent="-195573" eaLnBrk="1">
              <a:lnSpc>
                <a:spcPct val="150000"/>
              </a:lnSpc>
              <a:spcBef>
                <a:spcPts val="684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l"/>
              <a:defRPr/>
            </a:pPr>
            <a:r>
              <a:rPr lang="en-GB" altLang="zh-CN" sz="1400" dirty="0">
                <a:solidFill>
                  <a:srgbClr val="151515"/>
                </a:solidFill>
                <a:cs typeface="Calibri" pitchFamily="34" charset="0"/>
              </a:rPr>
              <a:t>Bank of China acted as the Joint Lead Manager and Lead </a:t>
            </a:r>
            <a:r>
              <a:rPr lang="en-GB" altLang="zh-CN" sz="1400" dirty="0" err="1">
                <a:solidFill>
                  <a:srgbClr val="151515"/>
                </a:solidFill>
                <a:cs typeface="Calibri" pitchFamily="34" charset="0"/>
              </a:rPr>
              <a:t>Bookrunner</a:t>
            </a:r>
            <a:r>
              <a:rPr lang="en-GB" altLang="zh-CN" sz="1400" dirty="0">
                <a:solidFill>
                  <a:srgbClr val="151515"/>
                </a:solidFill>
                <a:cs typeface="Calibri" pitchFamily="34" charset="0"/>
              </a:rPr>
              <a:t> and distributed over RMB 2.1 Billion of bonds, about 70% of total issue size. </a:t>
            </a:r>
            <a:r>
              <a:rPr lang="en-US" altLang="zh-CN" sz="1400" dirty="0">
                <a:solidFill>
                  <a:srgbClr val="151515"/>
                </a:solidFill>
                <a:cs typeface="Calibri" pitchFamily="34" charset="0"/>
              </a:rPr>
              <a:t>This has been the first time Republic of Poland issued RMB-denominated treasury bonds and also the first time a sovereign state in Europe issued panda bonds on the Chinese market. The issue received enthusiastic welcome of both domestic and foreign investors. </a:t>
            </a:r>
            <a:endParaRPr lang="en-GB" altLang="zh-CN" sz="1400" dirty="0">
              <a:solidFill>
                <a:srgbClr val="151515"/>
              </a:solidFill>
              <a:cs typeface="Calibri" pitchFamily="34" charset="0"/>
            </a:endParaRPr>
          </a:p>
          <a:p>
            <a:pPr marL="195573" indent="-195573" eaLnBrk="1">
              <a:lnSpc>
                <a:spcPct val="150000"/>
              </a:lnSpc>
              <a:spcBef>
                <a:spcPts val="684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l"/>
              <a:defRPr/>
            </a:pPr>
            <a:r>
              <a:rPr lang="en-GB" altLang="zh-CN" sz="1400" dirty="0">
                <a:solidFill>
                  <a:srgbClr val="151515"/>
                </a:solidFill>
                <a:cs typeface="Calibri" pitchFamily="34" charset="0"/>
              </a:rPr>
              <a:t>Order book of the 3-year-fixed  RMB 3 billion Panda Bond was over  RMB 5.9 billion, about 2 times over- subscribed. Investors included </a:t>
            </a:r>
            <a:r>
              <a:rPr lang="en-US" altLang="zh-CN" sz="1400" dirty="0">
                <a:solidFill>
                  <a:srgbClr val="000000"/>
                </a:solidFill>
              </a:rPr>
              <a:t>state-owned banks, commercial and foreign banks, mutual funds/asset managers, and offshore investors</a:t>
            </a:r>
            <a:r>
              <a:rPr lang="en-US" altLang="zh-CN" sz="1400" dirty="0" smtClean="0">
                <a:solidFill>
                  <a:srgbClr val="000000"/>
                </a:solidFill>
              </a:rPr>
              <a:t>.</a:t>
            </a:r>
            <a:endParaRPr lang="en-US" altLang="zh-CN" sz="1400" dirty="0" smtClean="0">
              <a:latin typeface="Calibri" panose="020F050202020403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71800" y="332557"/>
            <a:ext cx="168942" cy="7141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921049" y="704601"/>
            <a:ext cx="8883318" cy="32854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21049" y="4039813"/>
            <a:ext cx="934558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投影片編號版面配置區 3"/>
          <p:cNvSpPr txBox="1">
            <a:spLocks/>
          </p:cNvSpPr>
          <p:nvPr/>
        </p:nvSpPr>
        <p:spPr bwMode="auto">
          <a:xfrm>
            <a:off x="580262" y="6828058"/>
            <a:ext cx="504825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15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  <p:graphicFrame>
        <p:nvGraphicFramePr>
          <p:cNvPr id="11" name="內容版面配置區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344201"/>
              </p:ext>
            </p:extLst>
          </p:nvPr>
        </p:nvGraphicFramePr>
        <p:xfrm>
          <a:off x="914400" y="4045197"/>
          <a:ext cx="8856324" cy="3143880"/>
        </p:xfrm>
        <a:graphic>
          <a:graphicData uri="http://schemas.openxmlformats.org/drawingml/2006/table">
            <a:tbl>
              <a:tblPr/>
              <a:tblGrid>
                <a:gridCol w="1194011"/>
                <a:gridCol w="1906501"/>
                <a:gridCol w="1270524"/>
                <a:gridCol w="1486146"/>
                <a:gridCol w="1448377"/>
                <a:gridCol w="1550765"/>
              </a:tblGrid>
              <a:tr h="26619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Key issuing clause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41500" marB="415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31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Issuer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AE5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The State Treasury of the Republic of Poland</a:t>
                      </a: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Law</a:t>
                      </a:r>
                      <a:endParaRPr kumimoji="1" lang="zh-CN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AE5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PRC Law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Joint underwriter</a:t>
                      </a:r>
                    </a:p>
                    <a:p>
                      <a:pPr algn="ctr"/>
                      <a:r>
                        <a:rPr kumimoji="1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&amp;joint </a:t>
                      </a:r>
                      <a:r>
                        <a:rPr kumimoji="1" lang="en-US" altLang="zh-CN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bookrunner</a:t>
                      </a:r>
                      <a:endParaRPr kumimoji="1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AE5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BOC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</a:tr>
              <a:tr h="582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Issue size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AE5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6000 Million</a:t>
                      </a:r>
                      <a:endParaRPr kumimoji="1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Currency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AE5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RMB</a:t>
                      </a: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Issuance pattern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AE5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Public Placement</a:t>
                      </a: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</a:tr>
              <a:tr h="582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Credit Ratings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AE5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AAA by CCXI</a:t>
                      </a: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Clearing</a:t>
                      </a:r>
                      <a:endParaRPr kumimoji="1" lang="zh-CN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AE5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Shanghai Clearing House</a:t>
                      </a:r>
                      <a:endParaRPr kumimoji="1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Listing</a:t>
                      </a:r>
                      <a:endParaRPr kumimoji="1" lang="zh-CN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AE5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CIBM Listing</a:t>
                      </a:r>
                      <a:endParaRPr kumimoji="1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en-US" altLang="zh-CN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 period Issuing amount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AE5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3000 million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Maturity</a:t>
                      </a: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3 years</a:t>
                      </a: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AE5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Issuance date</a:t>
                      </a: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Aug, 2016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78200" marR="78200" marT="16339" marB="16339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1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307" y="480801"/>
            <a:ext cx="73914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Section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1 </a:t>
            </a:r>
            <a:r>
              <a:rPr lang="en-US" altLang="zh-CN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Panda </a:t>
            </a: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Bond Issuance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五边形 7"/>
          <p:cNvSpPr/>
          <p:nvPr/>
        </p:nvSpPr>
        <p:spPr bwMode="auto">
          <a:xfrm>
            <a:off x="661307" y="1348740"/>
            <a:ext cx="2011680" cy="1028700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Purpose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98" y="1348740"/>
            <a:ext cx="7000603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To choose Bank of China as Underwriter  of Panda Bond and issue RMB Bond in China’s Onshore Market.</a:t>
            </a:r>
            <a:endParaRPr lang="zh-CN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0" name="五边形 9"/>
          <p:cNvSpPr/>
          <p:nvPr/>
        </p:nvSpPr>
        <p:spPr bwMode="auto">
          <a:xfrm>
            <a:off x="661307" y="2994660"/>
            <a:ext cx="2011680" cy="1028700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Target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398" y="2908845"/>
            <a:ext cx="7000603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C00000"/>
                </a:solidFill>
              </a:rPr>
              <a:t>Ministries of Finance in Africa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C00000"/>
                </a:solidFill>
              </a:rPr>
              <a:t>Banks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C00000"/>
                </a:solidFill>
              </a:rPr>
              <a:t>Large scale and high quality enterprises </a:t>
            </a:r>
            <a:endParaRPr lang="zh-CN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2" name="五边形 11"/>
          <p:cNvSpPr/>
          <p:nvPr/>
        </p:nvSpPr>
        <p:spPr bwMode="auto">
          <a:xfrm>
            <a:off x="661307" y="5225057"/>
            <a:ext cx="2011680" cy="1028700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Division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398" y="4585245"/>
            <a:ext cx="6248402" cy="230832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HK"/>
            </a:defPPr>
            <a:lvl1pPr marL="342900" indent="-342900">
              <a:buFont typeface="Wingdings" panose="05000000000000000000" pitchFamily="2" charset="2"/>
              <a:buChar char="Ø"/>
              <a:defRPr sz="240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Customer Relationship Departments </a:t>
            </a:r>
            <a:r>
              <a:rPr lang="en-US" altLang="zh-CN" dirty="0" smtClean="0"/>
              <a:t>are responsible </a:t>
            </a:r>
            <a:r>
              <a:rPr lang="en-US" altLang="zh-CN" dirty="0"/>
              <a:t>for introducing our bank’s advantage </a:t>
            </a:r>
            <a:r>
              <a:rPr lang="en-US" altLang="zh-CN" dirty="0" smtClean="0"/>
              <a:t>initially.</a:t>
            </a:r>
          </a:p>
          <a:p>
            <a:r>
              <a:rPr lang="en-US" altLang="zh-CN" dirty="0" smtClean="0"/>
              <a:t>FMD </a:t>
            </a:r>
            <a:r>
              <a:rPr lang="en-US" altLang="zh-CN" dirty="0"/>
              <a:t>i</a:t>
            </a:r>
            <a:r>
              <a:rPr lang="en-US" altLang="zh-CN" dirty="0" smtClean="0"/>
              <a:t>s responsible for communicating with HO and prepare for  relative materials.         </a:t>
            </a:r>
            <a:endParaRPr lang="en-US" altLang="zh-CN" dirty="0"/>
          </a:p>
        </p:txBody>
      </p:sp>
      <p:sp>
        <p:nvSpPr>
          <p:cNvPr id="14" name="投影片編號版面配置區 3"/>
          <p:cNvSpPr txBox="1">
            <a:spLocks/>
          </p:cNvSpPr>
          <p:nvPr/>
        </p:nvSpPr>
        <p:spPr bwMode="auto">
          <a:xfrm>
            <a:off x="561126" y="6885593"/>
            <a:ext cx="489433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16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427" y="480801"/>
            <a:ext cx="73914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Section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1 </a:t>
            </a:r>
            <a:r>
              <a:rPr lang="en-US" altLang="zh-CN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Panda </a:t>
            </a: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Bond Issuance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859427" y="1188222"/>
            <a:ext cx="2072640" cy="731520"/>
          </a:xfrm>
          <a:prstGeom prst="round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Measures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itchFamily="49" charset="-122"/>
                <a:ea typeface="楷体" pitchFamily="49" charset="-122"/>
                <a:cs typeface="Arial" pitchFamily="34" charset="0"/>
              </a:rPr>
              <a:t> 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pitchFamily="49" charset="-122"/>
              <a:ea typeface="楷体" pitchFamily="49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229" y="2116908"/>
            <a:ext cx="9724571" cy="409342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z="2400">
                <a:solidFill>
                  <a:srgbClr val="C00000"/>
                </a:solidFill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Currently  Focus:  Africa Development Bank, Nano-Ministry of Finance, National Treasury of South </a:t>
            </a:r>
            <a:r>
              <a:rPr lang="en-US" altLang="zh-CN" sz="2000" dirty="0" smtClean="0"/>
              <a:t>Africa.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Africa Development Bank has intension to issuance with support of PBOC and our H.O. But it has many choice, FMD keeps watching and feedback to H.O. in time.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altLang="zh-CN" sz="2000" dirty="0"/>
              <a:t>Nano-Ministry of Finance </a:t>
            </a:r>
            <a:r>
              <a:rPr lang="en-ZA" altLang="zh-CN" sz="2000" dirty="0" smtClean="0"/>
              <a:t>had </a:t>
            </a:r>
            <a:r>
              <a:rPr lang="en-ZA" altLang="zh-CN" sz="2000" dirty="0"/>
              <a:t>a greater interest </a:t>
            </a:r>
            <a:r>
              <a:rPr lang="en-ZA" altLang="zh-CN" sz="2000" dirty="0" smtClean="0"/>
              <a:t>in issuance of Panda Bonds,  but need further understand China’s Market. FMD should contact regularly, sending </a:t>
            </a:r>
            <a:r>
              <a:rPr lang="en-ZA" altLang="zh-CN" sz="2000" dirty="0"/>
              <a:t>market information, </a:t>
            </a:r>
            <a:r>
              <a:rPr lang="en-ZA" altLang="zh-CN" sz="2000" dirty="0" smtClean="0"/>
              <a:t>guiding demand and collecting </a:t>
            </a:r>
            <a:r>
              <a:rPr lang="en-ZA" altLang="zh-CN" sz="2000" dirty="0"/>
              <a:t>feedback</a:t>
            </a:r>
            <a:r>
              <a:rPr lang="en-ZA" altLang="zh-CN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altLang="zh-CN" sz="2000" dirty="0"/>
              <a:t>The </a:t>
            </a:r>
            <a:r>
              <a:rPr lang="en-ZA" altLang="zh-CN" sz="2000" dirty="0" smtClean="0"/>
              <a:t>National Treasury of SA is </a:t>
            </a:r>
            <a:r>
              <a:rPr lang="en-ZA" altLang="zh-CN" sz="2000" dirty="0"/>
              <a:t>mainly limited by the shorter issuance </a:t>
            </a:r>
            <a:r>
              <a:rPr lang="en-ZA" altLang="zh-CN" sz="2000" dirty="0" smtClean="0"/>
              <a:t>period. FMD collects  market </a:t>
            </a:r>
            <a:r>
              <a:rPr lang="en-ZA" altLang="zh-CN" sz="2000" dirty="0"/>
              <a:t>information, </a:t>
            </a:r>
            <a:r>
              <a:rPr lang="en-ZA" altLang="zh-CN" sz="2000" dirty="0" smtClean="0"/>
              <a:t>feedback when it favourable. To manage a </a:t>
            </a:r>
            <a:r>
              <a:rPr lang="en-ZA" altLang="zh-CN" sz="2000" dirty="0"/>
              <a:t>breakthrough</a:t>
            </a:r>
            <a:r>
              <a:rPr lang="en-ZA" altLang="zh-CN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altLang="zh-CN" sz="2000" dirty="0" smtClean="0"/>
              <a:t>For other </a:t>
            </a:r>
            <a:r>
              <a:rPr lang="en-ZA" altLang="zh-CN" sz="2000" dirty="0"/>
              <a:t>potential </a:t>
            </a:r>
            <a:r>
              <a:rPr lang="en-ZA" altLang="zh-CN" sz="2000" dirty="0" smtClean="0"/>
              <a:t>customers,  </a:t>
            </a:r>
            <a:r>
              <a:rPr lang="en-ZA" altLang="zh-CN" sz="2000" dirty="0"/>
              <a:t>c</a:t>
            </a:r>
            <a:r>
              <a:rPr lang="en-ZA" altLang="zh-CN" sz="2000" dirty="0" smtClean="0"/>
              <a:t>ustomer </a:t>
            </a:r>
            <a:r>
              <a:rPr lang="en-ZA" altLang="zh-CN" sz="2000" dirty="0"/>
              <a:t>relations </a:t>
            </a:r>
            <a:r>
              <a:rPr lang="en-ZA" altLang="zh-CN" sz="2000" dirty="0" smtClean="0"/>
              <a:t>departments  market initially, then FMD follow up.</a:t>
            </a:r>
            <a:endParaRPr lang="zh-CN" altLang="en-US" sz="2000" dirty="0"/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 bwMode="auto">
          <a:xfrm>
            <a:off x="561126" y="6885593"/>
            <a:ext cx="489433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17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709" y="2724066"/>
            <a:ext cx="928043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Section</a:t>
            </a:r>
            <a:r>
              <a:rPr lang="en-US" altLang="zh-CN" sz="36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2.  Investment in China’s Bond Market</a:t>
            </a:r>
            <a:endParaRPr lang="zh-CN" altLang="en-US" sz="3200" b="1" dirty="0">
              <a:solidFill>
                <a:schemeClr val="accent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投影片編號版面配置區 3"/>
          <p:cNvSpPr txBox="1">
            <a:spLocks/>
          </p:cNvSpPr>
          <p:nvPr/>
        </p:nvSpPr>
        <p:spPr bwMode="auto">
          <a:xfrm>
            <a:off x="561126" y="6885593"/>
            <a:ext cx="489433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18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4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27101" y="352352"/>
            <a:ext cx="10147592" cy="384721"/>
          </a:xfrm>
        </p:spPr>
        <p:txBody>
          <a:bodyPr vert="horz" wrap="square" lIns="0" tIns="0" rIns="0" bIns="0" rtlCol="0">
            <a:spAutoFit/>
          </a:bodyPr>
          <a:lstStyle/>
          <a:p>
            <a:pPr marL="12700" algn="l" rtl="0"/>
            <a:r>
              <a:rPr lang="en-US" altLang="zh-CN" sz="2800" kern="1200" spc="-10" dirty="0" smtClean="0"/>
              <a:t>Organizational </a:t>
            </a:r>
            <a:r>
              <a:rPr lang="en-US" altLang="zh-CN" sz="2800" kern="1200" spc="-10" dirty="0"/>
              <a:t>Framework of Interbank Bond Market</a:t>
            </a:r>
            <a:endParaRPr lang="zh-CN" altLang="en-US" sz="2800" kern="1200" spc="-1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wrap="square" lIns="0" tIns="0" rIns="0" bIns="0">
            <a:spAutoFit/>
          </a:bodyPr>
          <a:lstStyle/>
          <a:p>
            <a:fld id="{D6A583B0-35A9-4643-B9DB-897F04B81C82}" type="slidenum">
              <a:rPr lang="zh-CN" altLang="en-US"/>
              <a:pPr/>
              <a:t>19</a:t>
            </a:fld>
            <a:endParaRPr lang="en-US" altLang="zh-CN"/>
          </a:p>
        </p:txBody>
      </p:sp>
      <p:graphicFrame>
        <p:nvGraphicFramePr>
          <p:cNvPr id="7" name="Diagram 5"/>
          <p:cNvGraphicFramePr/>
          <p:nvPr>
            <p:extLst>
              <p:ext uri="{D42A27DB-BD31-4B8C-83A1-F6EECF244321}">
                <p14:modId xmlns:p14="http://schemas.microsoft.com/office/powerpoint/2010/main" val="2836471628"/>
              </p:ext>
            </p:extLst>
          </p:nvPr>
        </p:nvGraphicFramePr>
        <p:xfrm>
          <a:off x="1052024" y="1319475"/>
          <a:ext cx="8617028" cy="535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2" y="6751808"/>
            <a:ext cx="1725612" cy="5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50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880" y="2903961"/>
            <a:ext cx="73914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Section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1.  Panda </a:t>
            </a: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Bond Issuance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4" y="5592545"/>
            <a:ext cx="1324452" cy="1478258"/>
          </a:xfrm>
          <a:prstGeom prst="rect">
            <a:avLst/>
          </a:prstGeom>
        </p:spPr>
      </p:pic>
      <p:sp>
        <p:nvSpPr>
          <p:cNvPr id="5" name="投影片編號版面配置區 3"/>
          <p:cNvSpPr txBox="1">
            <a:spLocks/>
          </p:cNvSpPr>
          <p:nvPr/>
        </p:nvSpPr>
        <p:spPr bwMode="auto">
          <a:xfrm>
            <a:off x="638355" y="6885593"/>
            <a:ext cx="412204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2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27101" y="352352"/>
            <a:ext cx="9620055" cy="384721"/>
          </a:xfrm>
        </p:spPr>
        <p:txBody>
          <a:bodyPr vert="horz" wrap="square" lIns="0" tIns="0" rIns="0" bIns="0" rtlCol="0">
            <a:spAutoFit/>
          </a:bodyPr>
          <a:lstStyle/>
          <a:p>
            <a:pPr marL="12700" algn="l" rtl="0"/>
            <a:r>
              <a:rPr lang="en-US" altLang="zh-CN" sz="2800" kern="1200" spc="-10" dirty="0" smtClean="0"/>
              <a:t>Infrastructure </a:t>
            </a:r>
            <a:r>
              <a:rPr lang="en-US" altLang="zh-CN" sz="2800" kern="1200" spc="-10" dirty="0"/>
              <a:t>Framework of Interbank Bond Market</a:t>
            </a:r>
            <a:endParaRPr lang="zh-CN" altLang="en-US" sz="2800" kern="1200" spc="-1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596" y="6888124"/>
            <a:ext cx="340506" cy="215444"/>
          </a:xfrm>
        </p:spPr>
        <p:txBody>
          <a:bodyPr wrap="square" lIns="0" tIns="0" rIns="0" bIns="0">
            <a:spAutoFit/>
          </a:bodyPr>
          <a:lstStyle/>
          <a:p>
            <a:fld id="{D6A583B0-35A9-4643-B9DB-897F04B81C82}" type="slidenum">
              <a:rPr lang="zh-CN" altLang="en-US"/>
              <a:pPr/>
              <a:t>20</a:t>
            </a:fld>
            <a:endParaRPr lang="en-US" altLang="zh-CN" dirty="0"/>
          </a:p>
        </p:txBody>
      </p:sp>
      <p:graphicFrame>
        <p:nvGraphicFramePr>
          <p:cNvPr id="10" name="Diagram 5"/>
          <p:cNvGraphicFramePr/>
          <p:nvPr>
            <p:extLst>
              <p:ext uri="{D42A27DB-BD31-4B8C-83A1-F6EECF244321}">
                <p14:modId xmlns:p14="http://schemas.microsoft.com/office/powerpoint/2010/main" val="2024065570"/>
              </p:ext>
            </p:extLst>
          </p:nvPr>
        </p:nvGraphicFramePr>
        <p:xfrm>
          <a:off x="1052026" y="1319477"/>
          <a:ext cx="8572037" cy="534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2" y="6751808"/>
            <a:ext cx="1725612" cy="5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634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045" y="332333"/>
            <a:ext cx="8931706" cy="384721"/>
          </a:xfrm>
        </p:spPr>
        <p:txBody>
          <a:bodyPr vert="horz" wrap="square" lIns="0" tIns="0" rIns="0" bIns="0" rtlCol="0">
            <a:spAutoFit/>
          </a:bodyPr>
          <a:lstStyle/>
          <a:p>
            <a:pPr marL="12700" algn="l" rtl="0"/>
            <a:r>
              <a:rPr lang="en-US" altLang="zh-CN" sz="2800" kern="1200" spc="-10" dirty="0" smtClean="0"/>
              <a:t>Types </a:t>
            </a:r>
            <a:r>
              <a:rPr lang="en-US" altLang="zh-CN" sz="2800" kern="1200" spc="-10" dirty="0"/>
              <a:t>of </a:t>
            </a:r>
            <a:r>
              <a:rPr lang="en-US" altLang="zh-CN" sz="2800" kern="1200" spc="-10" dirty="0" smtClean="0"/>
              <a:t>Accounts </a:t>
            </a:r>
            <a:r>
              <a:rPr lang="en-US" altLang="zh-CN" sz="2800" kern="1200" spc="-10" dirty="0"/>
              <a:t>in CCDC/SHCH</a:t>
            </a:r>
            <a:endParaRPr lang="zh-CN" altLang="en-US" sz="2800" kern="1200" spc="-1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9343" y="6888124"/>
            <a:ext cx="357759" cy="215444"/>
          </a:xfrm>
        </p:spPr>
        <p:txBody>
          <a:bodyPr wrap="square" lIns="0" tIns="0" rIns="0" bIns="0">
            <a:spAutoFit/>
          </a:bodyPr>
          <a:lstStyle/>
          <a:p>
            <a:fld id="{CD9F71F0-9E6B-40BA-BB62-D79C24881850}" type="slidenum">
              <a:rPr lang="zh-CN" altLang="en-US">
                <a:ea typeface="+mn-ea"/>
              </a:rPr>
              <a:pPr/>
              <a:t>21</a:t>
            </a:fld>
            <a:endParaRPr lang="zh-CN" altLang="en-US" dirty="0">
              <a:ea typeface="+mn-ea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8" y="763128"/>
            <a:ext cx="9508957" cy="405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D0019"/>
                  </a:outerShdw>
                </a:effectLst>
              </a14:hiddenEffects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4" y="3933000"/>
            <a:ext cx="9423560" cy="294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D0019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2" y="6751808"/>
            <a:ext cx="1725612" cy="5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678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标题 1"/>
          <p:cNvSpPr>
            <a:spLocks noGrp="1"/>
          </p:cNvSpPr>
          <p:nvPr>
            <p:ph type="title"/>
          </p:nvPr>
        </p:nvSpPr>
        <p:spPr>
          <a:xfrm>
            <a:off x="911540" y="352352"/>
            <a:ext cx="9284322" cy="384721"/>
          </a:xfrm>
        </p:spPr>
        <p:txBody>
          <a:bodyPr vert="horz" wrap="square" lIns="0" tIns="0" rIns="0" bIns="0" rtlCol="0">
            <a:spAutoFit/>
          </a:bodyPr>
          <a:lstStyle/>
          <a:p>
            <a:pPr marL="12700" algn="l" rtl="0"/>
            <a:r>
              <a:rPr lang="en-US" sz="2800" kern="1200" spc="-10" dirty="0" smtClean="0"/>
              <a:t>Market </a:t>
            </a:r>
            <a:r>
              <a:rPr lang="en-US" sz="2800" kern="1200" spc="-10" dirty="0"/>
              <a:t>Opening Policy </a:t>
            </a:r>
            <a:r>
              <a:rPr lang="en-US" altLang="zh-CN" sz="2800" kern="1200" spc="-10" dirty="0" smtClean="0"/>
              <a:t>— Development of Policy</a:t>
            </a:r>
            <a:endParaRPr lang="zh-CN" altLang="en-US" sz="2800" kern="1200" spc="-1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F71F0-9E6B-40BA-BB62-D79C24881850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4" name="五边形 3"/>
          <p:cNvSpPr/>
          <p:nvPr/>
        </p:nvSpPr>
        <p:spPr>
          <a:xfrm>
            <a:off x="484308" y="3687317"/>
            <a:ext cx="9829800" cy="517226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/>
              <a:t>2008             2009             2010            2011           2012           2013            2014            </a:t>
            </a:r>
            <a:r>
              <a:rPr lang="en-US" altLang="zh-CN" sz="1400" b="1" dirty="0" smtClean="0"/>
              <a:t>2015</a:t>
            </a:r>
            <a:r>
              <a:rPr lang="en-US" altLang="zh-CN" sz="1400" dirty="0" smtClean="0"/>
              <a:t>              </a:t>
            </a:r>
            <a:r>
              <a:rPr lang="en-US" altLang="zh-CN" sz="1400" b="1" dirty="0" smtClean="0"/>
              <a:t>2016 </a:t>
            </a:r>
            <a:endParaRPr lang="zh-CN" alt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4414" y="2448926"/>
            <a:ext cx="1981200" cy="830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PBOC </a:t>
            </a:r>
            <a:r>
              <a:rPr lang="en-US" altLang="zh-CN" sz="1200" dirty="0"/>
              <a:t>signing currency swap agreement with monetary authorities or foreign central banks</a:t>
            </a:r>
            <a:endParaRPr lang="zh-CN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6623" y="5255922"/>
            <a:ext cx="1981200" cy="8487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Regulation </a:t>
            </a:r>
            <a:r>
              <a:rPr lang="en-US" altLang="zh-CN" sz="1200" dirty="0"/>
              <a:t>on Cross-Border RMB Trade Settlement Pilot Scheme rolled out </a:t>
            </a:r>
            <a:endParaRPr lang="zh-CN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851787" y="1036583"/>
            <a:ext cx="2133601" cy="8487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Three </a:t>
            </a:r>
            <a:r>
              <a:rPr lang="en-US" altLang="zh-CN" sz="1200" dirty="0"/>
              <a:t>types of eligible foreign institutions allowed to trade in the interbank bond market </a:t>
            </a:r>
            <a:endParaRPr lang="zh-CN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109984" y="2218094"/>
            <a:ext cx="1828801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1200" dirty="0" smtClean="0"/>
              <a:t>RQFII </a:t>
            </a:r>
            <a:r>
              <a:rPr lang="en-US" altLang="zh-CN" sz="1200" dirty="0"/>
              <a:t>system </a:t>
            </a:r>
            <a:r>
              <a:rPr lang="en-US" altLang="zh-CN" sz="1200" dirty="0" smtClean="0"/>
              <a:t>introduced</a:t>
            </a:r>
            <a:endParaRPr lang="zh-CN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918588" y="4742085"/>
            <a:ext cx="2131785" cy="830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1200" dirty="0" smtClean="0"/>
          </a:p>
          <a:p>
            <a:r>
              <a:rPr lang="en-US" altLang="zh-CN" sz="1200" dirty="0" smtClean="0"/>
              <a:t>RQFII </a:t>
            </a:r>
            <a:r>
              <a:rPr lang="en-US" altLang="zh-CN" sz="1200" dirty="0"/>
              <a:t>allowed to invest in </a:t>
            </a:r>
            <a:r>
              <a:rPr lang="en-US" altLang="zh-CN" sz="1200" dirty="0" smtClean="0"/>
              <a:t>CIBM</a:t>
            </a:r>
          </a:p>
          <a:p>
            <a:r>
              <a:rPr lang="en-US" altLang="zh-CN" sz="1200" dirty="0" smtClean="0"/>
              <a:t> 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939386" y="5902117"/>
            <a:ext cx="2133599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Some </a:t>
            </a:r>
            <a:r>
              <a:rPr lang="en-US" altLang="zh-CN" sz="1200" dirty="0"/>
              <a:t>overseas insurance companies allowed to participate in CIBM </a:t>
            </a:r>
            <a:endParaRPr lang="zh-CN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84700" y="1135491"/>
            <a:ext cx="2133601" cy="830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1200" dirty="0" smtClean="0"/>
          </a:p>
          <a:p>
            <a:r>
              <a:rPr lang="en-US" altLang="zh-CN" sz="1200" dirty="0" smtClean="0"/>
              <a:t>QFIIs </a:t>
            </a:r>
            <a:r>
              <a:rPr lang="en-US" altLang="zh-CN" sz="1200" dirty="0"/>
              <a:t>allowed to invest in </a:t>
            </a:r>
            <a:r>
              <a:rPr lang="en-US" altLang="zh-CN" sz="1200" dirty="0" smtClean="0"/>
              <a:t>CIBM</a:t>
            </a:r>
          </a:p>
          <a:p>
            <a:r>
              <a:rPr lang="en-US" altLang="zh-CN" sz="1200" dirty="0" smtClean="0"/>
              <a:t> </a:t>
            </a:r>
            <a:endParaRPr lang="zh-CN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13501" y="4724736"/>
            <a:ext cx="1981200" cy="830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Overseas </a:t>
            </a:r>
            <a:r>
              <a:rPr lang="en-US" altLang="zh-CN" sz="1200" dirty="0"/>
              <a:t>clearing banks and participant banks allowed to do repo in CIBM 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785100" y="5782224"/>
            <a:ext cx="2057400" cy="138499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PBOC </a:t>
            </a:r>
            <a:r>
              <a:rPr lang="en-US" altLang="zh-CN" sz="1200" dirty="0"/>
              <a:t>published notification on allowing foreign Central Banks, Sovereign Funds and Multinational Financial Organization to invest into CIBM &amp; CIFM </a:t>
            </a:r>
            <a:endParaRPr lang="zh-CN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785100" y="1175227"/>
            <a:ext cx="2057400" cy="138499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PBOC </a:t>
            </a:r>
            <a:r>
              <a:rPr lang="en-US" altLang="zh-CN" sz="1200" dirty="0"/>
              <a:t>announced to open CIBM to foreign institutional investors, removing bond investment quota limits on qualified foreign institutional investors and simplifying market access </a:t>
            </a:r>
            <a:endParaRPr lang="zh-CN" altLang="en-US" sz="1200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841991" y="3279748"/>
            <a:ext cx="0" cy="408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1886853" y="4225929"/>
            <a:ext cx="0" cy="1032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832100" y="1781689"/>
            <a:ext cx="0" cy="1934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3898901" y="2587396"/>
            <a:ext cx="0" cy="1100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413666" y="4547876"/>
            <a:ext cx="0" cy="16808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0" idx="3"/>
          </p:cNvCxnSpPr>
          <p:nvPr/>
        </p:nvCxnSpPr>
        <p:spPr>
          <a:xfrm flipV="1">
            <a:off x="5072985" y="6225215"/>
            <a:ext cx="326224" cy="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072986" y="5081462"/>
            <a:ext cx="326223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4771935" y="4538131"/>
            <a:ext cx="6310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4808939" y="4195828"/>
            <a:ext cx="0" cy="326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5651499" y="1781689"/>
            <a:ext cx="0" cy="1934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12" idx="0"/>
          </p:cNvCxnSpPr>
          <p:nvPr/>
        </p:nvCxnSpPr>
        <p:spPr>
          <a:xfrm flipV="1">
            <a:off x="7404101" y="4204018"/>
            <a:ext cx="0" cy="520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8797500" y="4541197"/>
            <a:ext cx="0" cy="12410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7632702" y="4547874"/>
            <a:ext cx="11810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7632701" y="4195829"/>
            <a:ext cx="0" cy="352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8813800" y="2559932"/>
            <a:ext cx="0" cy="1127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37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1" y="352352"/>
            <a:ext cx="7916086" cy="384721"/>
          </a:xfrm>
        </p:spPr>
        <p:txBody>
          <a:bodyPr vert="horz" wrap="square" lIns="0" tIns="0" rIns="0" bIns="0" rtlCol="0">
            <a:spAutoFit/>
          </a:bodyPr>
          <a:lstStyle/>
          <a:p>
            <a:pPr marL="12700" algn="l" rtl="0"/>
            <a:r>
              <a:rPr lang="en-US" sz="2800" kern="1200" spc="-10" dirty="0" smtClean="0"/>
              <a:t>Market </a:t>
            </a:r>
            <a:r>
              <a:rPr lang="en-US" sz="2800" kern="1200" spc="-10" dirty="0"/>
              <a:t>Opening Policy </a:t>
            </a:r>
            <a:r>
              <a:rPr lang="en-US" altLang="zh-CN" sz="2800" kern="1200" spc="-10" dirty="0"/>
              <a:t>— CIBM Deregulation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0367" y="6888124"/>
            <a:ext cx="336735" cy="215444"/>
          </a:xfrm>
        </p:spPr>
        <p:txBody>
          <a:bodyPr/>
          <a:lstStyle/>
          <a:p>
            <a:pPr>
              <a:defRPr/>
            </a:pPr>
            <a:fld id="{D6A583B0-35A9-4643-B9DB-897F04B81C82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37220"/>
              </p:ext>
            </p:extLst>
          </p:nvPr>
        </p:nvGraphicFramePr>
        <p:xfrm>
          <a:off x="997189" y="2002335"/>
          <a:ext cx="9178503" cy="474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80"/>
                <a:gridCol w="2191514"/>
                <a:gridCol w="4604909"/>
              </a:tblGrid>
              <a:tr h="445806">
                <a:tc>
                  <a:txBody>
                    <a:bodyPr/>
                    <a:lstStyle/>
                    <a:p>
                      <a:pPr algn="l"/>
                      <a:endParaRPr lang="zh-CN" altLang="en-US" sz="2000" dirty="0"/>
                    </a:p>
                  </a:txBody>
                  <a:tcPr marL="106930" marR="106930" marT="50399" marB="50399" anchor="ctr"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/>
                        <a:t>Before</a:t>
                      </a:r>
                      <a:endParaRPr lang="zh-CN" altLang="en-US" sz="2000" dirty="0"/>
                    </a:p>
                  </a:txBody>
                  <a:tcPr marL="106930" marR="106930" marT="50399" marB="50399" anchor="ctr"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/>
                        <a:t>After</a:t>
                      </a:r>
                      <a:endParaRPr lang="zh-CN" altLang="en-US" sz="2000" dirty="0"/>
                    </a:p>
                  </a:txBody>
                  <a:tcPr marL="106930" marR="106930" marT="50399" marB="50399" anchor="ctr">
                    <a:solidFill>
                      <a:srgbClr val="AC0000"/>
                    </a:solidFill>
                  </a:tcPr>
                </a:tc>
              </a:tr>
              <a:tr h="54675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/>
                        <a:t>Regulation</a:t>
                      </a:r>
                      <a:endParaRPr lang="zh-CN" altLang="en-US" sz="2000" dirty="0"/>
                    </a:p>
                  </a:txBody>
                  <a:tcPr marL="106930" marR="106930" marT="50399" marB="5039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Approval-based</a:t>
                      </a:r>
                      <a:endParaRPr lang="zh-CN" altLang="en-US" sz="1800" dirty="0"/>
                    </a:p>
                  </a:txBody>
                  <a:tcPr marL="106930" marR="106930" marT="50399" marB="5039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Registration-based</a:t>
                      </a:r>
                      <a:endParaRPr lang="zh-CN" altLang="en-US" sz="1800" dirty="0"/>
                    </a:p>
                  </a:txBody>
                  <a:tcPr marL="106930" marR="106930" marT="50399" marB="5039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675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/>
                        <a:t>Principal</a:t>
                      </a:r>
                      <a:r>
                        <a:rPr lang="en-US" altLang="zh-CN" sz="2000" baseline="0" dirty="0" smtClean="0"/>
                        <a:t> </a:t>
                      </a:r>
                      <a:r>
                        <a:rPr lang="en-US" altLang="zh-CN" sz="2000" dirty="0" smtClean="0"/>
                        <a:t>Limit</a:t>
                      </a:r>
                      <a:endParaRPr lang="zh-CN" altLang="en-US" sz="2000" dirty="0"/>
                    </a:p>
                  </a:txBody>
                  <a:tcPr marL="106930" marR="106930" marT="50399" marB="50399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Quota</a:t>
                      </a:r>
                      <a:endParaRPr lang="zh-CN" altLang="en-US" sz="1800" dirty="0"/>
                    </a:p>
                  </a:txBody>
                  <a:tcPr marL="106930" marR="106930" marT="50399" marB="50399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No</a:t>
                      </a:r>
                      <a:r>
                        <a:rPr lang="en-US" altLang="zh-CN" sz="1800" baseline="0" dirty="0" smtClean="0"/>
                        <a:t> Limit</a:t>
                      </a:r>
                      <a:endParaRPr lang="zh-CN" altLang="en-US" sz="1800" dirty="0"/>
                    </a:p>
                  </a:txBody>
                  <a:tcPr marL="106930" marR="106930" marT="50399" marB="50399" anchor="ctr">
                    <a:solidFill>
                      <a:srgbClr val="E2E2E2"/>
                    </a:solidFill>
                  </a:tcPr>
                </a:tc>
              </a:tr>
              <a:tr h="196063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/>
                        <a:t>Instruments</a:t>
                      </a:r>
                      <a:endParaRPr lang="zh-CN" altLang="en-US" sz="2000" dirty="0"/>
                    </a:p>
                  </a:txBody>
                  <a:tcPr marL="106930" marR="106930" marT="50399" marB="5039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Cash Bond </a:t>
                      </a:r>
                      <a:endParaRPr lang="zh-CN" altLang="en-US" sz="1800" dirty="0"/>
                    </a:p>
                  </a:txBody>
                  <a:tcPr marL="106930" marR="106930" marT="50399" marB="5039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Cash Bond, Bond Repurchase, Securities Lending, Bond Forward, Interest-rate Swap, Forward Rate Agreement and Other Products Approved by PBOC</a:t>
                      </a:r>
                      <a:endParaRPr lang="zh-CN" altLang="en-US" sz="1800" dirty="0"/>
                    </a:p>
                  </a:txBody>
                  <a:tcPr marL="106930" marR="106930" marT="50399" marB="5039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951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/>
                        <a:t>Trade Execution</a:t>
                      </a:r>
                      <a:r>
                        <a:rPr lang="en-US" altLang="zh-CN" sz="2000" baseline="0" dirty="0" smtClean="0"/>
                        <a:t> and </a:t>
                      </a:r>
                      <a:r>
                        <a:rPr lang="en-US" altLang="zh-CN" sz="2000" dirty="0" smtClean="0"/>
                        <a:t>Settlement Agent</a:t>
                      </a:r>
                      <a:endParaRPr lang="zh-CN" altLang="en-US" sz="2000" dirty="0"/>
                    </a:p>
                  </a:txBody>
                  <a:tcPr marL="106930" marR="106930" marT="50399" marB="50399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Compulsory</a:t>
                      </a:r>
                      <a:r>
                        <a:rPr lang="en-US" altLang="zh-CN" sz="1800" baseline="0" dirty="0" smtClean="0"/>
                        <a:t> (through </a:t>
                      </a:r>
                      <a:r>
                        <a:rPr lang="en-US" altLang="zh-CN" sz="1800" dirty="0" smtClean="0"/>
                        <a:t>PBOC) </a:t>
                      </a:r>
                      <a:endParaRPr lang="zh-CN" altLang="en-US" sz="1800" dirty="0"/>
                    </a:p>
                  </a:txBody>
                  <a:tcPr marL="106930" marR="106930" marT="50399" marB="50399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Market-based</a:t>
                      </a:r>
                      <a:r>
                        <a:rPr lang="en-US" altLang="zh-CN" sz="1800" baseline="0" dirty="0" smtClean="0"/>
                        <a:t> and service-driven</a:t>
                      </a:r>
                      <a:r>
                        <a:rPr lang="en-US" altLang="zh-CN" sz="1800" dirty="0" smtClean="0"/>
                        <a:t> Choice: PBOC or</a:t>
                      </a:r>
                      <a:r>
                        <a:rPr lang="en-US" altLang="zh-CN" sz="1800" baseline="0" dirty="0" smtClean="0"/>
                        <a:t> any of the Designated Commercial Banks</a:t>
                      </a:r>
                      <a:endParaRPr lang="zh-CN" altLang="en-US" sz="1800" dirty="0"/>
                    </a:p>
                  </a:txBody>
                  <a:tcPr marL="106930" marR="106930" marT="50399" marB="50399" anchor="ctr">
                    <a:solidFill>
                      <a:srgbClr val="E2E2E2"/>
                    </a:solidFill>
                  </a:tcPr>
                </a:tc>
              </a:tr>
            </a:tbl>
          </a:graphicData>
        </a:graphic>
      </p:graphicFrame>
      <p:sp>
        <p:nvSpPr>
          <p:cNvPr id="14366" name="AutoShape 3"/>
          <p:cNvSpPr>
            <a:spLocks noChangeArrowheads="1"/>
          </p:cNvSpPr>
          <p:nvPr/>
        </p:nvSpPr>
        <p:spPr bwMode="auto">
          <a:xfrm>
            <a:off x="590367" y="1328473"/>
            <a:ext cx="9230483" cy="54609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315" tIns="52157" rIns="104315" bIns="52157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AC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900" dirty="0">
                <a:cs typeface="Times New Roman" pitchFamily="18" charset="0"/>
              </a:rPr>
              <a:t>PBOC’s July 2015 Notice: Further</a:t>
            </a:r>
            <a:r>
              <a:rPr lang="zh-CN" altLang="en-US" sz="1900" dirty="0">
                <a:cs typeface="Times New Roman" pitchFamily="18" charset="0"/>
              </a:rPr>
              <a:t> </a:t>
            </a:r>
            <a:r>
              <a:rPr lang="en-US" altLang="zh-CN" sz="1900" dirty="0">
                <a:cs typeface="Times New Roman" pitchFamily="18" charset="0"/>
              </a:rPr>
              <a:t>Relaxing Regulatory Restriction on the Access to CIBM by Investors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CN" sz="19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2" y="6751808"/>
            <a:ext cx="1725612" cy="5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94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27125" y="352425"/>
            <a:ext cx="956627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/>
            <a:r>
              <a:rPr lang="en-US" sz="2800" kern="1200" spc="-10" dirty="0" smtClean="0"/>
              <a:t>Market </a:t>
            </a:r>
            <a:r>
              <a:rPr lang="en-US" sz="2800" kern="1200" spc="-10" dirty="0"/>
              <a:t>Opening Policy </a:t>
            </a:r>
            <a:r>
              <a:rPr lang="en-US" altLang="zh-CN" sz="2800" kern="1200" spc="-10" dirty="0"/>
              <a:t>— Current Policy Scheme</a:t>
            </a:r>
            <a:endParaRPr lang="zh-CN" altLang="en-US" sz="2800" kern="1200" spc="-1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884988"/>
            <a:ext cx="230188" cy="222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6C6239-AFA5-4EBE-8447-D1F244AACB15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2" y="6751808"/>
            <a:ext cx="1725612" cy="5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1" y="1080861"/>
            <a:ext cx="9067800" cy="53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3"/>
          <p:cNvSpPr txBox="1">
            <a:spLocks/>
          </p:cNvSpPr>
          <p:nvPr/>
        </p:nvSpPr>
        <p:spPr bwMode="auto">
          <a:xfrm>
            <a:off x="561126" y="6885593"/>
            <a:ext cx="489433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24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546100" y="6884427"/>
            <a:ext cx="402806" cy="222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A6C6239-AFA5-4EBE-8447-D1F244AACB15}" type="slidenum">
              <a:rPr lang="zh-CN" altLang="en-US" sz="1200" b="1">
                <a:solidFill>
                  <a:schemeClr val="bg1"/>
                </a:solidFill>
                <a:ea typeface="华文中宋"/>
                <a:cs typeface="Arial" charset="0"/>
              </a:rPr>
              <a:pPr/>
              <a:t>25</a:t>
            </a:fld>
            <a:endParaRPr lang="zh-CN" altLang="en-US" sz="1200" b="1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863600" y="352351"/>
            <a:ext cx="6769100" cy="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华文楷体" pitchFamily="2" charset="-122"/>
                <a:cs typeface="Arial" pitchFamily="34" charset="0"/>
              </a:rPr>
              <a:t>Market </a:t>
            </a:r>
            <a:r>
              <a:rPr lang="en-US" altLang="zh-CN" sz="2800" b="1" dirty="0">
                <a:solidFill>
                  <a:srgbClr val="C00000"/>
                </a:solidFill>
                <a:latin typeface="Calibri" panose="020F0502020204030204" pitchFamily="34" charset="0"/>
                <a:ea typeface="华文楷体" pitchFamily="2" charset="-122"/>
                <a:cs typeface="Arial" pitchFamily="34" charset="0"/>
              </a:rPr>
              <a:t>Entry </a:t>
            </a:r>
            <a:r>
              <a:rPr lang="en-US" altLang="zh-C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华文楷体" pitchFamily="2" charset="-122"/>
                <a:cs typeface="Arial" pitchFamily="34" charset="0"/>
              </a:rPr>
              <a:t>– Access to CIBM</a:t>
            </a:r>
            <a:endParaRPr lang="en-US" altLang="zh-CN" sz="2800" b="1" dirty="0">
              <a:solidFill>
                <a:srgbClr val="C00000"/>
              </a:solidFill>
              <a:latin typeface="Calibri" panose="020F0502020204030204" pitchFamily="34" charset="0"/>
              <a:ea typeface="华文楷体" pitchFamily="2" charset="-122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033246"/>
            <a:ext cx="9753600" cy="549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7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546102" y="6884427"/>
            <a:ext cx="514948" cy="222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A6C6239-AFA5-4EBE-8447-D1F244AACB15}" type="slidenum">
              <a:rPr lang="zh-CN" altLang="en-US" sz="1200" b="1">
                <a:solidFill>
                  <a:schemeClr val="bg1"/>
                </a:solidFill>
                <a:ea typeface="华文中宋"/>
                <a:cs typeface="Arial" charset="0"/>
              </a:rPr>
              <a:pPr/>
              <a:t>26</a:t>
            </a:fld>
            <a:endParaRPr lang="zh-CN" altLang="en-US" sz="1200" b="1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39800" y="335604"/>
            <a:ext cx="6769100" cy="431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defRPr sz="2800" b="1" i="0" spc="-10">
                <a:solidFill>
                  <a:srgbClr val="C71237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altLang="zh-CN" dirty="0"/>
              <a:t>2.6  Market Entry -Workflow of Trade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1" y="767313"/>
            <a:ext cx="9677400" cy="573689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281" y="474351"/>
            <a:ext cx="928043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Section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2.  Investment in China’s Bond Market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五边形 7"/>
          <p:cNvSpPr/>
          <p:nvPr/>
        </p:nvSpPr>
        <p:spPr bwMode="auto">
          <a:xfrm>
            <a:off x="661307" y="1348740"/>
            <a:ext cx="2011680" cy="1028700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Purpose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8" y="1348740"/>
            <a:ext cx="7000603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To choose Bank of China as </a:t>
            </a:r>
            <a:r>
              <a:rPr lang="en-US" altLang="zh-CN" sz="2400" dirty="0">
                <a:solidFill>
                  <a:srgbClr val="C00000"/>
                </a:solidFill>
              </a:rPr>
              <a:t>an Bond </a:t>
            </a:r>
            <a:r>
              <a:rPr lang="en-US" altLang="zh-CN" sz="2400" dirty="0" smtClean="0">
                <a:solidFill>
                  <a:srgbClr val="C00000"/>
                </a:solidFill>
              </a:rPr>
              <a:t>Settlement Agency </a:t>
            </a:r>
            <a:r>
              <a:rPr lang="en-US" altLang="zh-CN" sz="2400" dirty="0">
                <a:solidFill>
                  <a:srgbClr val="C00000"/>
                </a:solidFill>
              </a:rPr>
              <a:t>and </a:t>
            </a:r>
            <a:r>
              <a:rPr lang="en-US" altLang="zh-CN" sz="2400" dirty="0" smtClean="0">
                <a:solidFill>
                  <a:srgbClr val="C00000"/>
                </a:solidFill>
              </a:rPr>
              <a:t>as a trade counterparty in China’s Onshore Market.</a:t>
            </a:r>
            <a:endParaRPr lang="zh-CN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7" name="五边形 9"/>
          <p:cNvSpPr/>
          <p:nvPr/>
        </p:nvSpPr>
        <p:spPr bwMode="auto">
          <a:xfrm>
            <a:off x="661307" y="2994660"/>
            <a:ext cx="2011680" cy="1028700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Target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8" name="五边形 11"/>
          <p:cNvSpPr/>
          <p:nvPr/>
        </p:nvSpPr>
        <p:spPr bwMode="auto">
          <a:xfrm>
            <a:off x="661307" y="4895373"/>
            <a:ext cx="2011680" cy="1028700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Division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396" y="4178845"/>
            <a:ext cx="6848205" cy="267765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HK"/>
            </a:defPPr>
            <a:lvl1pPr marL="342900" indent="-342900">
              <a:buFont typeface="Wingdings" panose="05000000000000000000" pitchFamily="2" charset="2"/>
              <a:buChar char="Ø"/>
              <a:defRPr sz="240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Customer Relationship Departments  </a:t>
            </a:r>
            <a:r>
              <a:rPr lang="en-US" altLang="zh-CN" dirty="0" smtClean="0"/>
              <a:t>are   responsible </a:t>
            </a:r>
            <a:r>
              <a:rPr lang="en-US" altLang="zh-CN" dirty="0"/>
              <a:t>for introducing our bank’s advantage </a:t>
            </a:r>
            <a:r>
              <a:rPr lang="en-US" altLang="zh-CN" dirty="0" smtClean="0"/>
              <a:t>initially.</a:t>
            </a:r>
          </a:p>
          <a:p>
            <a:r>
              <a:rPr lang="en-US" altLang="zh-CN" dirty="0" smtClean="0"/>
              <a:t>FMD is responsible for following up marketing and communicating with HO and customers, as well as works related to opening account in onshore branches.         </a:t>
            </a:r>
            <a:endParaRPr lang="en-US" altLang="zh-CN" dirty="0"/>
          </a:p>
        </p:txBody>
      </p:sp>
      <p:sp>
        <p:nvSpPr>
          <p:cNvPr id="10" name="TextBox 9"/>
          <p:cNvSpPr txBox="1"/>
          <p:nvPr/>
        </p:nvSpPr>
        <p:spPr>
          <a:xfrm>
            <a:off x="3200397" y="2994660"/>
            <a:ext cx="700060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ZA" altLang="zh-CN" sz="2400" dirty="0" smtClean="0">
                <a:solidFill>
                  <a:srgbClr val="C00000"/>
                </a:solidFill>
              </a:rPr>
              <a:t>Central Banks in African , Commercial Banks</a:t>
            </a:r>
            <a:r>
              <a:rPr lang="en-ZA" altLang="zh-CN" sz="2400" dirty="0">
                <a:solidFill>
                  <a:srgbClr val="C00000"/>
                </a:solidFill>
              </a:rPr>
              <a:t>, </a:t>
            </a:r>
            <a:r>
              <a:rPr lang="en-ZA" altLang="zh-CN" sz="2400" dirty="0" smtClean="0">
                <a:solidFill>
                  <a:srgbClr val="C00000"/>
                </a:solidFill>
              </a:rPr>
              <a:t>Fund Management </a:t>
            </a:r>
            <a:r>
              <a:rPr lang="en-ZA" altLang="zh-CN" sz="2400" dirty="0">
                <a:solidFill>
                  <a:srgbClr val="C00000"/>
                </a:solidFill>
              </a:rPr>
              <a:t>companies</a:t>
            </a:r>
            <a:endParaRPr lang="zh-CN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D7D82-A7A8-49F6-9C91-089B4ED6B1AB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8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D7D82-A7A8-49F6-9C91-089B4ED6B1A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89281" y="474351"/>
            <a:ext cx="928043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Section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2.  Investment in China’s Bond Market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2"/>
          <p:cNvSpPr/>
          <p:nvPr/>
        </p:nvSpPr>
        <p:spPr bwMode="auto">
          <a:xfrm>
            <a:off x="589281" y="1405936"/>
            <a:ext cx="2072640" cy="731520"/>
          </a:xfrm>
          <a:prstGeom prst="round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Measures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itchFamily="49" charset="-122"/>
                <a:ea typeface="楷体" pitchFamily="49" charset="-122"/>
                <a:cs typeface="Arial" pitchFamily="34" charset="0"/>
              </a:rPr>
              <a:t> 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pitchFamily="49" charset="-122"/>
              <a:ea typeface="楷体" pitchFamily="49" charset="-12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166" y="2346959"/>
            <a:ext cx="9724571" cy="353943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z="2400">
                <a:solidFill>
                  <a:srgbClr val="C00000"/>
                </a:solidFill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/>
              <a:t>Currently  Focus:  </a:t>
            </a:r>
            <a:r>
              <a:rPr lang="en-US" altLang="zh-CN" sz="2800" dirty="0" smtClean="0"/>
              <a:t>South Africa Reserve Bank, Africa </a:t>
            </a:r>
            <a:r>
              <a:rPr lang="en-US" altLang="zh-CN" sz="2800" dirty="0"/>
              <a:t>Development Bank, </a:t>
            </a:r>
            <a:r>
              <a:rPr lang="en-US" altLang="zh-CN" sz="2800" dirty="0" smtClean="0"/>
              <a:t>Bank of Namibia, Africa Development Bank </a:t>
            </a:r>
            <a:r>
              <a:rPr lang="en-ZA" altLang="zh-CN" sz="28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altLang="zh-CN" sz="2800" dirty="0"/>
              <a:t>Potential customers to tap</a:t>
            </a:r>
            <a:r>
              <a:rPr lang="en-ZA" altLang="zh-CN" sz="2800" dirty="0" smtClean="0"/>
              <a:t>: Neighbouring </a:t>
            </a:r>
            <a:r>
              <a:rPr lang="en-ZA" altLang="zh-CN" sz="2800" dirty="0"/>
              <a:t>central banks, South African financial institutions, investment </a:t>
            </a:r>
            <a:r>
              <a:rPr lang="en-ZA" altLang="zh-CN" sz="2800" dirty="0" smtClean="0"/>
              <a:t>companies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altLang="zh-CN" sz="2800" dirty="0"/>
              <a:t>Customer relations </a:t>
            </a:r>
            <a:r>
              <a:rPr lang="en-ZA" altLang="zh-CN" sz="2800" dirty="0" smtClean="0"/>
              <a:t>departments initiate marketing and feedback</a:t>
            </a:r>
            <a:r>
              <a:rPr lang="en-ZA" altLang="zh-CN" sz="2800" dirty="0"/>
              <a:t>, FMD </a:t>
            </a:r>
            <a:r>
              <a:rPr lang="en-ZA" altLang="zh-CN" sz="2800" dirty="0" smtClean="0"/>
              <a:t>then follow up.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598783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880" y="2773332"/>
            <a:ext cx="73914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Section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3.  Overseas Bond Sales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投影片編號版面配置區 3"/>
          <p:cNvSpPr txBox="1">
            <a:spLocks/>
          </p:cNvSpPr>
          <p:nvPr/>
        </p:nvSpPr>
        <p:spPr bwMode="auto">
          <a:xfrm>
            <a:off x="561126" y="6885593"/>
            <a:ext cx="489433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29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4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612475" y="6867753"/>
            <a:ext cx="384495" cy="2154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A18E998-519C-4AF0-BC45-895ED079B249}" type="slidenum">
              <a:rPr lang="en-US" altLang="zh-HK" sz="1200" b="1">
                <a:solidFill>
                  <a:schemeClr val="bg1"/>
                </a:solidFill>
                <a:ea typeface="华文中宋"/>
                <a:cs typeface="Arial" charset="0"/>
              </a:rPr>
              <a:pPr/>
              <a:t>3</a:t>
            </a:fld>
            <a:endParaRPr lang="en-US" altLang="en-US" sz="1200" b="1" dirty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893083" y="430712"/>
            <a:ext cx="8820150" cy="5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9" rIns="91216" bIns="45609"/>
          <a:lstStyle/>
          <a:p>
            <a:pPr defTabSz="912135" hangingPunct="0">
              <a:lnSpc>
                <a:spcPts val="3000"/>
              </a:lnSpc>
            </a:pPr>
            <a:r>
              <a:rPr lang="en-US" altLang="zh-CN" sz="2400" b="1" dirty="0">
                <a:solidFill>
                  <a:srgbClr val="C81337"/>
                </a:solidFill>
                <a:latin typeface="Calibri" panose="020F0502020204030204" pitchFamily="34" charset="0"/>
                <a:ea typeface="黑体" pitchFamily="2" charset="-122"/>
                <a:cs typeface="Calibri" pitchFamily="34" charset="0"/>
              </a:rPr>
              <a:t>China Onshore Bond Market Overview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0254" y="914202"/>
            <a:ext cx="6802707" cy="13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9" rIns="91216" bIns="45609"/>
          <a:lstStyle/>
          <a:p>
            <a:pPr marL="283698" lvl="1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altLang="zh-CN" sz="13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Bonds are issued and traded in two different markets in China - interbank market and exchange market.</a:t>
            </a:r>
          </a:p>
          <a:p>
            <a:pPr marL="283698" lvl="1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altLang="zh-CN" sz="13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Interbank market is an OTC market with institutions as major participants.</a:t>
            </a:r>
          </a:p>
          <a:p>
            <a:pPr marL="283698" lvl="1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altLang="zh-CN" sz="13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Exchange market involves both individual and institutional investors.</a:t>
            </a:r>
          </a:p>
          <a:p>
            <a:pPr marL="283698" lvl="1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altLang="zh-CN" sz="13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The interbank market has been playing the main role for the recent </a:t>
            </a:r>
            <a:r>
              <a:rPr lang="en-US" altLang="zh-CN" sz="1300" kern="0" dirty="0" smtClean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years with &gt;95% </a:t>
            </a:r>
          </a:p>
          <a:p>
            <a:pPr marL="283698" lvl="1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defRPr/>
            </a:pPr>
            <a:r>
              <a:rPr lang="en-US" altLang="zh-CN" sz="1300" kern="0" dirty="0" smtClean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         share 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1996" y="3979614"/>
            <a:ext cx="1886506" cy="5017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4048" tIns="52023" rIns="104048" bIns="52023" anchor="ctr"/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Outstanding volume at </a:t>
            </a:r>
            <a:endParaRPr lang="en-US" altLang="zh-CN" sz="1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zh-CN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2015 </a:t>
            </a:r>
            <a:r>
              <a:rPr lang="en-US" altLang="zh-CN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Year End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92677" y="3979614"/>
            <a:ext cx="2003910" cy="5017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4048" tIns="52023" rIns="104048" bIns="52023" anchor="ctr"/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Issuance in 2015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10756" y="3979614"/>
            <a:ext cx="1993980" cy="5017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4048" tIns="52023" rIns="104048" bIns="52023" anchor="ctr"/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Trading volume in 2015 </a:t>
            </a:r>
          </a:p>
        </p:txBody>
      </p:sp>
      <p:sp>
        <p:nvSpPr>
          <p:cNvPr id="5" name="矩形 4"/>
          <p:cNvSpPr/>
          <p:nvPr/>
        </p:nvSpPr>
        <p:spPr>
          <a:xfrm>
            <a:off x="480258" y="2384584"/>
            <a:ext cx="5396538" cy="292164"/>
          </a:xfrm>
          <a:prstGeom prst="rect">
            <a:avLst/>
          </a:prstGeom>
        </p:spPr>
        <p:txBody>
          <a:bodyPr wrap="none" lIns="91216" tIns="45609" rIns="91216" bIns="45609">
            <a:spAutoFit/>
          </a:bodyPr>
          <a:lstStyle/>
          <a:p>
            <a:pPr marL="283698" lvl="1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altLang="zh-CN" sz="13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The large selection of China’s Interbank market products mainly include: </a:t>
            </a:r>
          </a:p>
        </p:txBody>
      </p:sp>
      <p:sp>
        <p:nvSpPr>
          <p:cNvPr id="18" name="矩形 17"/>
          <p:cNvSpPr/>
          <p:nvPr/>
        </p:nvSpPr>
        <p:spPr>
          <a:xfrm>
            <a:off x="445889" y="2662586"/>
            <a:ext cx="5346700" cy="1246271"/>
          </a:xfrm>
          <a:prstGeom prst="rect">
            <a:avLst/>
          </a:prstGeom>
        </p:spPr>
        <p:txBody>
          <a:bodyPr lIns="91216" tIns="45609" rIns="91216" bIns="45609">
            <a:spAutoFit/>
          </a:bodyPr>
          <a:lstStyle/>
          <a:p>
            <a:pPr marL="802838" lvl="2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Government bond</a:t>
            </a:r>
          </a:p>
          <a:p>
            <a:pPr marL="802838" lvl="2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Central bank note</a:t>
            </a:r>
          </a:p>
          <a:p>
            <a:pPr marL="802838" lvl="2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Local government bond </a:t>
            </a:r>
          </a:p>
          <a:p>
            <a:pPr marL="802838" lvl="2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Financial bond</a:t>
            </a:r>
          </a:p>
          <a:p>
            <a:pPr marL="802838" lvl="2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Corporate bond</a:t>
            </a:r>
          </a:p>
        </p:txBody>
      </p:sp>
      <p:sp>
        <p:nvSpPr>
          <p:cNvPr id="19" name="矩形 18"/>
          <p:cNvSpPr/>
          <p:nvPr/>
        </p:nvSpPr>
        <p:spPr>
          <a:xfrm>
            <a:off x="2577518" y="2662616"/>
            <a:ext cx="5346700" cy="1246271"/>
          </a:xfrm>
          <a:prstGeom prst="rect">
            <a:avLst/>
          </a:prstGeom>
        </p:spPr>
        <p:txBody>
          <a:bodyPr lIns="91216" tIns="45609" rIns="91216" bIns="45609">
            <a:spAutoFit/>
          </a:bodyPr>
          <a:lstStyle/>
          <a:p>
            <a:pPr marL="802838" lvl="2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International institution bond</a:t>
            </a:r>
          </a:p>
          <a:p>
            <a:pPr marL="802838" lvl="2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Government-backed institutional bond</a:t>
            </a:r>
          </a:p>
          <a:p>
            <a:pPr marL="802838" lvl="2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Medium-term note</a:t>
            </a:r>
          </a:p>
          <a:p>
            <a:pPr marL="802838" lvl="2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Commercial paper</a:t>
            </a:r>
          </a:p>
          <a:p>
            <a:pPr marL="802838" lvl="2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Asset-backed notes </a:t>
            </a:r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44" y="2086067"/>
            <a:ext cx="3844966" cy="428880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946047" y="1137294"/>
            <a:ext cx="3244332" cy="5017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4048" tIns="52023" rIns="104048" bIns="52023" anchor="ctr"/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Calibri" panose="020F0502020204030204" pitchFamily="34" charset="0"/>
              </a:rPr>
              <a:t>Interbank Market Structure</a:t>
            </a:r>
          </a:p>
        </p:txBody>
      </p:sp>
      <p:graphicFrame>
        <p:nvGraphicFramePr>
          <p:cNvPr id="17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762154"/>
              </p:ext>
            </p:extLst>
          </p:nvPr>
        </p:nvGraphicFramePr>
        <p:xfrm>
          <a:off x="383512" y="4609702"/>
          <a:ext cx="1956343" cy="212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011909"/>
              </p:ext>
            </p:extLst>
          </p:nvPr>
        </p:nvGraphicFramePr>
        <p:xfrm>
          <a:off x="2471414" y="4582627"/>
          <a:ext cx="1909201" cy="225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图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480257"/>
              </p:ext>
            </p:extLst>
          </p:nvPr>
        </p:nvGraphicFramePr>
        <p:xfrm>
          <a:off x="4733083" y="4597877"/>
          <a:ext cx="1816573" cy="214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1532.7999226.799910.852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2565" y="6821827"/>
            <a:ext cx="1620110" cy="13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971" tIns="45609" rIns="0" bIns="0" anchor="t">
            <a:spAutoFit/>
          </a:bodyPr>
          <a:lstStyle/>
          <a:p>
            <a:pPr marL="342054" indent="-342054">
              <a:lnSpc>
                <a:spcPts val="700"/>
              </a:lnSpc>
              <a:tabLst>
                <a:tab pos="8842726" algn="r"/>
              </a:tabLst>
            </a:pPr>
            <a:r>
              <a:rPr lang="en-US" sz="900" b="1" i="1" dirty="0">
                <a:solidFill>
                  <a:srgbClr val="000000"/>
                </a:solidFill>
                <a:latin typeface="Calibri" panose="020F0502020204030204" pitchFamily="34" charset="0"/>
              </a:rPr>
              <a:t>Source: </a:t>
            </a:r>
            <a:r>
              <a:rPr lang="en-US" sz="9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NAFMII, </a:t>
            </a:r>
            <a:r>
              <a:rPr lang="en-US" sz="9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Chinabond</a:t>
            </a:r>
            <a:r>
              <a:rPr lang="en-US" sz="9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0170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366" y="465560"/>
            <a:ext cx="73914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Section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3.  Overseas Bond Sales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五边形 7"/>
          <p:cNvSpPr/>
          <p:nvPr/>
        </p:nvSpPr>
        <p:spPr bwMode="auto">
          <a:xfrm>
            <a:off x="676366" y="1247140"/>
            <a:ext cx="2011680" cy="596174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Business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5575" y="1175895"/>
            <a:ext cx="728345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C00000"/>
                </a:solidFill>
              </a:rPr>
              <a:t>The head office and the Hong Kong branch issue overseas bonds, branch marketing local customers</a:t>
            </a:r>
          </a:p>
        </p:txBody>
      </p:sp>
      <p:sp>
        <p:nvSpPr>
          <p:cNvPr id="8" name="五边形 7"/>
          <p:cNvSpPr/>
          <p:nvPr/>
        </p:nvSpPr>
        <p:spPr bwMode="auto">
          <a:xfrm>
            <a:off x="676366" y="2252854"/>
            <a:ext cx="2011680" cy="596174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Condition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5575" y="2366680"/>
            <a:ext cx="728345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C00000"/>
                </a:solidFill>
              </a:rPr>
              <a:t>The branch shall have a bond </a:t>
            </a:r>
            <a:r>
              <a:rPr lang="en-ZA" sz="2400" dirty="0" smtClean="0">
                <a:solidFill>
                  <a:srgbClr val="C00000"/>
                </a:solidFill>
              </a:rPr>
              <a:t>sales </a:t>
            </a:r>
            <a:r>
              <a:rPr lang="en-ZA" sz="2400" dirty="0">
                <a:solidFill>
                  <a:srgbClr val="C00000"/>
                </a:solidFill>
              </a:rPr>
              <a:t>license</a:t>
            </a:r>
          </a:p>
        </p:txBody>
      </p:sp>
      <p:sp>
        <p:nvSpPr>
          <p:cNvPr id="10" name="五边形 7"/>
          <p:cNvSpPr/>
          <p:nvPr/>
        </p:nvSpPr>
        <p:spPr bwMode="auto">
          <a:xfrm>
            <a:off x="676366" y="3174512"/>
            <a:ext cx="2011680" cy="596174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Target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5575" y="3309021"/>
            <a:ext cx="728345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C00000"/>
                </a:solidFill>
              </a:rPr>
              <a:t>Local banks and asset management companies</a:t>
            </a:r>
          </a:p>
        </p:txBody>
      </p:sp>
      <p:sp>
        <p:nvSpPr>
          <p:cNvPr id="12" name="五边形 11"/>
          <p:cNvSpPr/>
          <p:nvPr/>
        </p:nvSpPr>
        <p:spPr bwMode="auto">
          <a:xfrm>
            <a:off x="676366" y="4227715"/>
            <a:ext cx="2011680" cy="1136039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Division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5575" y="4051504"/>
            <a:ext cx="7283453" cy="26776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C00000"/>
                </a:solidFill>
              </a:rPr>
              <a:t>FMD is responsible for </a:t>
            </a:r>
            <a:r>
              <a:rPr lang="en-ZA" sz="2400" dirty="0" smtClean="0">
                <a:solidFill>
                  <a:srgbClr val="C00000"/>
                </a:solidFill>
              </a:rPr>
              <a:t>communicating the </a:t>
            </a:r>
            <a:r>
              <a:rPr lang="en-ZA" sz="2400" dirty="0">
                <a:solidFill>
                  <a:srgbClr val="C00000"/>
                </a:solidFill>
              </a:rPr>
              <a:t>head office, </a:t>
            </a:r>
            <a:r>
              <a:rPr lang="en-ZA" sz="2400" dirty="0" smtClean="0">
                <a:solidFill>
                  <a:srgbClr val="C00000"/>
                </a:solidFill>
              </a:rPr>
              <a:t>sending product </a:t>
            </a:r>
            <a:r>
              <a:rPr lang="en-ZA" sz="2400" dirty="0">
                <a:solidFill>
                  <a:srgbClr val="C00000"/>
                </a:solidFill>
              </a:rPr>
              <a:t>information </a:t>
            </a:r>
            <a:r>
              <a:rPr lang="en-ZA" sz="2400" dirty="0" smtClean="0">
                <a:solidFill>
                  <a:srgbClr val="C00000"/>
                </a:solidFill>
              </a:rPr>
              <a:t>to business dept., marketing with </a:t>
            </a:r>
            <a:r>
              <a:rPr lang="en-ZA" sz="2400" dirty="0">
                <a:solidFill>
                  <a:srgbClr val="C00000"/>
                </a:solidFill>
              </a:rPr>
              <a:t>the </a:t>
            </a:r>
            <a:r>
              <a:rPr lang="en-ZA" sz="2400" dirty="0" smtClean="0">
                <a:solidFill>
                  <a:srgbClr val="C00000"/>
                </a:solidFill>
              </a:rPr>
              <a:t>customer manager, collecting product </a:t>
            </a:r>
            <a:r>
              <a:rPr lang="en-ZA" sz="2400" dirty="0">
                <a:solidFill>
                  <a:srgbClr val="C00000"/>
                </a:solidFill>
              </a:rPr>
              <a:t>information and customer </a:t>
            </a:r>
            <a:r>
              <a:rPr lang="en-ZA" sz="2400" dirty="0" smtClean="0">
                <a:solidFill>
                  <a:srgbClr val="C00000"/>
                </a:solidFill>
              </a:rPr>
              <a:t>marketing. </a:t>
            </a:r>
            <a:r>
              <a:rPr lang="en-ZA" sz="2400" dirty="0">
                <a:solidFill>
                  <a:srgbClr val="C00000"/>
                </a:solidFill>
              </a:rPr>
              <a:t>The customer relations </a:t>
            </a:r>
            <a:r>
              <a:rPr lang="en-ZA" sz="2400" dirty="0" smtClean="0">
                <a:solidFill>
                  <a:srgbClr val="C00000"/>
                </a:solidFill>
              </a:rPr>
              <a:t>departments are responsible </a:t>
            </a:r>
            <a:r>
              <a:rPr lang="en-ZA" sz="2400" dirty="0">
                <a:solidFill>
                  <a:srgbClr val="C00000"/>
                </a:solidFill>
              </a:rPr>
              <a:t>for </a:t>
            </a:r>
            <a:r>
              <a:rPr lang="en-ZA" sz="2400" dirty="0" smtClean="0">
                <a:solidFill>
                  <a:srgbClr val="C00000"/>
                </a:solidFill>
              </a:rPr>
              <a:t>seeking and marketing </a:t>
            </a:r>
            <a:r>
              <a:rPr lang="en-ZA" sz="2400" dirty="0">
                <a:solidFill>
                  <a:srgbClr val="C00000"/>
                </a:solidFill>
              </a:rPr>
              <a:t>the target customers.</a:t>
            </a:r>
          </a:p>
        </p:txBody>
      </p:sp>
      <p:sp>
        <p:nvSpPr>
          <p:cNvPr id="14" name="投影片編號版面配置區 3"/>
          <p:cNvSpPr txBox="1">
            <a:spLocks/>
          </p:cNvSpPr>
          <p:nvPr/>
        </p:nvSpPr>
        <p:spPr bwMode="auto">
          <a:xfrm>
            <a:off x="561126" y="6885593"/>
            <a:ext cx="489433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>
              <a:defRPr sz="1200" b="1">
                <a:solidFill>
                  <a:schemeClr val="bg1"/>
                </a:solidFill>
                <a:ea typeface="华文中宋"/>
                <a:cs typeface="Arial" charset="0"/>
              </a:defRPr>
            </a:lvl1pPr>
          </a:lstStyle>
          <a:p>
            <a:fld id="{35B8A6B0-9A1E-4085-82B7-AB3AC3898AEA}" type="slidenum">
              <a:rPr lang="en-US" altLang="zh-HK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763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D7D82-A7A8-49F6-9C91-089B4ED6B1AB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64524" y="2661032"/>
            <a:ext cx="929412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ZA" sz="3600" b="1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Section 4   Overseas fund </a:t>
            </a:r>
            <a:r>
              <a:rPr lang="en-ZA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management</a:t>
            </a:r>
            <a:endParaRPr lang="en-ZA" sz="3600" b="1" dirty="0">
              <a:solidFill>
                <a:schemeClr val="accent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85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D7D82-A7A8-49F6-9C91-089B4ED6B1AB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09933" y="409152"/>
            <a:ext cx="929412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Section 4   Overseas fund </a:t>
            </a:r>
            <a:r>
              <a:rPr lang="en-ZA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management</a:t>
            </a:r>
            <a:endParaRPr lang="en-ZA" sz="2800" b="1" dirty="0">
              <a:solidFill>
                <a:schemeClr val="accent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五边形 7"/>
          <p:cNvSpPr/>
          <p:nvPr/>
        </p:nvSpPr>
        <p:spPr bwMode="auto">
          <a:xfrm>
            <a:off x="662718" y="1249073"/>
            <a:ext cx="2011680" cy="596174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Produces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5575" y="1175895"/>
            <a:ext cx="757590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C00000"/>
                </a:solidFill>
              </a:rPr>
              <a:t>Sold by head office, Such as UCTIS </a:t>
            </a:r>
            <a:r>
              <a:rPr lang="en-ZA" sz="2000" dirty="0">
                <a:solidFill>
                  <a:srgbClr val="C00000"/>
                </a:solidFill>
              </a:rPr>
              <a:t>UCITS(Undertakings for Collective </a:t>
            </a:r>
            <a:r>
              <a:rPr lang="en-ZA" sz="2000" dirty="0" smtClean="0">
                <a:solidFill>
                  <a:srgbClr val="C00000"/>
                </a:solidFill>
              </a:rPr>
              <a:t>Investment </a:t>
            </a:r>
            <a:r>
              <a:rPr lang="en-ZA" sz="2000" dirty="0">
                <a:solidFill>
                  <a:srgbClr val="C00000"/>
                </a:solidFill>
              </a:rPr>
              <a:t>in Transferable </a:t>
            </a:r>
            <a:r>
              <a:rPr lang="en-ZA" sz="2000" dirty="0" smtClean="0">
                <a:solidFill>
                  <a:srgbClr val="C00000"/>
                </a:solidFill>
              </a:rPr>
              <a:t>Securities),SIF(Specialised </a:t>
            </a:r>
            <a:r>
              <a:rPr lang="en-ZA" sz="2000" dirty="0">
                <a:solidFill>
                  <a:srgbClr val="C00000"/>
                </a:solidFill>
              </a:rPr>
              <a:t>Investment </a:t>
            </a:r>
            <a:r>
              <a:rPr lang="en-ZA" sz="2000" dirty="0" smtClean="0">
                <a:solidFill>
                  <a:srgbClr val="C00000"/>
                </a:solidFill>
              </a:rPr>
              <a:t>Funds),Structured </a:t>
            </a:r>
            <a:r>
              <a:rPr lang="en-ZA" sz="2000" dirty="0">
                <a:solidFill>
                  <a:srgbClr val="C00000"/>
                </a:solidFill>
              </a:rPr>
              <a:t>Notes</a:t>
            </a:r>
          </a:p>
        </p:txBody>
      </p:sp>
      <p:sp>
        <p:nvSpPr>
          <p:cNvPr id="9" name="五边形 7"/>
          <p:cNvSpPr/>
          <p:nvPr/>
        </p:nvSpPr>
        <p:spPr bwMode="auto">
          <a:xfrm>
            <a:off x="676366" y="2550941"/>
            <a:ext cx="2011680" cy="596174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Condition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5575" y="2747005"/>
            <a:ext cx="757590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The branch shall have a license to sell the product</a:t>
            </a:r>
          </a:p>
        </p:txBody>
      </p:sp>
      <p:sp>
        <p:nvSpPr>
          <p:cNvPr id="11" name="五边形 7"/>
          <p:cNvSpPr/>
          <p:nvPr/>
        </p:nvSpPr>
        <p:spPr bwMode="auto">
          <a:xfrm>
            <a:off x="662718" y="3472599"/>
            <a:ext cx="2011680" cy="596174"/>
          </a:xfrm>
          <a:prstGeom prst="homePlat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Target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5575" y="3651661"/>
            <a:ext cx="757590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rgbClr val="C00000"/>
                </a:solidFill>
              </a:rPr>
              <a:t>Local banks and asset management companies</a:t>
            </a:r>
          </a:p>
        </p:txBody>
      </p:sp>
      <p:sp>
        <p:nvSpPr>
          <p:cNvPr id="13" name="五边形 11"/>
          <p:cNvSpPr/>
          <p:nvPr/>
        </p:nvSpPr>
        <p:spPr bwMode="auto">
          <a:xfrm>
            <a:off x="662718" y="4574507"/>
            <a:ext cx="2011680" cy="1136039"/>
          </a:xfrm>
          <a:prstGeom prst="homePlate">
            <a:avLst>
              <a:gd name="adj" fmla="val 50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104303" tIns="52151" rIns="104303" bIns="52151" rtlCol="0" anchor="ctr"/>
          <a:lstStyle/>
          <a:p>
            <a:pPr algn="ctr" eaLnBrk="0" hangingPunct="0"/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</a:rPr>
              <a:t>Division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575" y="4447820"/>
            <a:ext cx="7575906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ZA" sz="1800" dirty="0">
                <a:solidFill>
                  <a:srgbClr val="C00000"/>
                </a:solidFill>
              </a:rPr>
              <a:t>FMD is responsible for </a:t>
            </a:r>
            <a:r>
              <a:rPr lang="en-ZA" sz="1800" dirty="0" smtClean="0">
                <a:solidFill>
                  <a:srgbClr val="C00000"/>
                </a:solidFill>
              </a:rPr>
              <a:t>communicating with the </a:t>
            </a:r>
            <a:r>
              <a:rPr lang="en-ZA" sz="1800" dirty="0">
                <a:solidFill>
                  <a:srgbClr val="C00000"/>
                </a:solidFill>
              </a:rPr>
              <a:t>head </a:t>
            </a:r>
            <a:r>
              <a:rPr lang="en-ZA" sz="1800" dirty="0" smtClean="0">
                <a:solidFill>
                  <a:srgbClr val="C00000"/>
                </a:solidFill>
              </a:rPr>
              <a:t>office and product </a:t>
            </a:r>
            <a:r>
              <a:rPr lang="en-ZA" sz="1800" dirty="0">
                <a:solidFill>
                  <a:srgbClr val="C00000"/>
                </a:solidFill>
              </a:rPr>
              <a:t>information </a:t>
            </a:r>
            <a:r>
              <a:rPr lang="en-ZA" sz="1800" dirty="0" smtClean="0">
                <a:solidFill>
                  <a:srgbClr val="C00000"/>
                </a:solidFill>
              </a:rPr>
              <a:t>unit</a:t>
            </a:r>
            <a:r>
              <a:rPr lang="en-ZA" sz="1800" dirty="0">
                <a:solidFill>
                  <a:srgbClr val="C00000"/>
                </a:solidFill>
              </a:rPr>
              <a:t>, </a:t>
            </a:r>
            <a:r>
              <a:rPr lang="en-ZA" sz="1800" dirty="0" smtClean="0">
                <a:solidFill>
                  <a:srgbClr val="C00000"/>
                </a:solidFill>
              </a:rPr>
              <a:t>marketing together </a:t>
            </a:r>
            <a:r>
              <a:rPr lang="en-ZA" sz="1800" dirty="0">
                <a:solidFill>
                  <a:srgbClr val="C00000"/>
                </a:solidFill>
              </a:rPr>
              <a:t>with the </a:t>
            </a:r>
            <a:r>
              <a:rPr lang="en-ZA" sz="1800" dirty="0" smtClean="0">
                <a:solidFill>
                  <a:srgbClr val="C00000"/>
                </a:solidFill>
              </a:rPr>
              <a:t>customer manager, and  </a:t>
            </a:r>
            <a:r>
              <a:rPr lang="en-ZA" sz="1800" dirty="0">
                <a:solidFill>
                  <a:srgbClr val="C00000"/>
                </a:solidFill>
              </a:rPr>
              <a:t>responsible for </a:t>
            </a:r>
            <a:r>
              <a:rPr lang="en-ZA" sz="1800" dirty="0" smtClean="0">
                <a:solidFill>
                  <a:srgbClr val="C00000"/>
                </a:solidFill>
              </a:rPr>
              <a:t>collecting product </a:t>
            </a:r>
            <a:r>
              <a:rPr lang="en-ZA" sz="1800" dirty="0">
                <a:solidFill>
                  <a:srgbClr val="C00000"/>
                </a:solidFill>
              </a:rPr>
              <a:t>information and customer </a:t>
            </a:r>
            <a:r>
              <a:rPr lang="en-ZA" sz="1800" dirty="0" smtClean="0">
                <a:solidFill>
                  <a:srgbClr val="C00000"/>
                </a:solidFill>
              </a:rPr>
              <a:t>marketing progress. </a:t>
            </a:r>
            <a:r>
              <a:rPr lang="en-ZA" sz="1800" dirty="0">
                <a:solidFill>
                  <a:srgbClr val="C00000"/>
                </a:solidFill>
              </a:rPr>
              <a:t>The customer </a:t>
            </a:r>
            <a:r>
              <a:rPr lang="en-ZA" sz="1800" dirty="0" smtClean="0">
                <a:solidFill>
                  <a:srgbClr val="C00000"/>
                </a:solidFill>
              </a:rPr>
              <a:t>relationship departments </a:t>
            </a:r>
            <a:r>
              <a:rPr lang="en-ZA" sz="1800" dirty="0">
                <a:solidFill>
                  <a:srgbClr val="C00000"/>
                </a:solidFill>
              </a:rPr>
              <a:t>is responsible for </a:t>
            </a:r>
            <a:r>
              <a:rPr lang="en-ZA" sz="1800" dirty="0" smtClean="0">
                <a:solidFill>
                  <a:srgbClr val="C00000"/>
                </a:solidFill>
              </a:rPr>
              <a:t>seeking </a:t>
            </a:r>
            <a:r>
              <a:rPr lang="en-ZA" sz="1800" dirty="0">
                <a:solidFill>
                  <a:srgbClr val="C00000"/>
                </a:solidFill>
              </a:rPr>
              <a:t>and marketing the target customers.</a:t>
            </a:r>
          </a:p>
        </p:txBody>
      </p:sp>
    </p:spTree>
    <p:extLst>
      <p:ext uri="{BB962C8B-B14F-4D97-AF65-F5344CB8AC3E}">
        <p14:creationId xmlns:p14="http://schemas.microsoft.com/office/powerpoint/2010/main" val="118092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638355" y="6867753"/>
            <a:ext cx="358616" cy="2154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A18E998-519C-4AF0-BC45-895ED079B249}" type="slidenum">
              <a:rPr lang="en-US" altLang="zh-HK" sz="1200" b="1">
                <a:solidFill>
                  <a:schemeClr val="bg1"/>
                </a:solidFill>
                <a:ea typeface="华文中宋"/>
                <a:cs typeface="Arial" charset="0"/>
              </a:rPr>
              <a:pPr/>
              <a:t>4</a:t>
            </a:fld>
            <a:endParaRPr lang="en-US" altLang="en-US" sz="1200" b="1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893083" y="430712"/>
            <a:ext cx="8820150" cy="5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9" rIns="91216" bIns="45609"/>
          <a:lstStyle/>
          <a:p>
            <a:pPr defTabSz="912135" hangingPunct="0">
              <a:lnSpc>
                <a:spcPts val="3000"/>
              </a:lnSpc>
            </a:pPr>
            <a:r>
              <a:rPr lang="en-US" altLang="zh-CN" sz="2400" b="1" dirty="0">
                <a:solidFill>
                  <a:srgbClr val="C81337"/>
                </a:solidFill>
                <a:latin typeface="Calibri" panose="020F0502020204030204" pitchFamily="34" charset="0"/>
                <a:ea typeface="黑体" pitchFamily="2" charset="-122"/>
                <a:cs typeface="Calibri" pitchFamily="34" charset="0"/>
              </a:rPr>
              <a:t>Onshore RMB Market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44557" y="1096466"/>
            <a:ext cx="8352325" cy="80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9" rIns="91216" bIns="45609"/>
          <a:lstStyle/>
          <a:p>
            <a:pPr marL="283698" lvl="1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altLang="zh-CN" sz="13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PBOC has undertaken a series of easing measures to stimulate economic recovery.</a:t>
            </a:r>
          </a:p>
          <a:p>
            <a:pPr marL="283698" lvl="1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altLang="zh-CN" sz="13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One-year benchmark lending rate was cut to 4.35% in </a:t>
            </a:r>
            <a:r>
              <a:rPr lang="en-US" altLang="zh-CN" sz="1300" kern="0" dirty="0" smtClean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last October.</a:t>
            </a:r>
            <a:endParaRPr lang="en-US" altLang="zh-CN" sz="1300" kern="0" dirty="0">
              <a:latin typeface="Calibri" panose="020F0502020204030204" pitchFamily="34" charset="0"/>
              <a:ea typeface="Arial Unicode MS" pitchFamily="34" charset="-122"/>
              <a:cs typeface="Arial" pitchFamily="34" charset="0"/>
            </a:endParaRPr>
          </a:p>
          <a:p>
            <a:pPr marL="283698" lvl="1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altLang="zh-CN" sz="13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Reserve Requirement Ratio (RRR) has </a:t>
            </a:r>
            <a:r>
              <a:rPr lang="en-US" altLang="zh-CN" sz="1300" kern="0" dirty="0" smtClean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been cut several times since last year.</a:t>
            </a:r>
            <a:endParaRPr lang="en-US" altLang="zh-CN" sz="1300" kern="0" dirty="0">
              <a:latin typeface="Calibri" panose="020F0502020204030204" pitchFamily="34" charset="0"/>
              <a:ea typeface="Arial Unicode MS" pitchFamily="34" charset="-122"/>
              <a:cs typeface="Arial" pitchFamily="34" charset="0"/>
            </a:endParaRPr>
          </a:p>
          <a:p>
            <a:pPr marL="283698" lvl="1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r>
              <a:rPr lang="en-US" altLang="zh-CN" sz="1300" kern="0" dirty="0" smtClean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PBOC will take more </a:t>
            </a:r>
            <a:r>
              <a:rPr lang="en-US" altLang="zh-CN" sz="13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easing measures </a:t>
            </a:r>
            <a:r>
              <a:rPr lang="en-US" altLang="zh-CN" sz="1300" kern="0" dirty="0" smtClean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to keep adequate liquidity in the market with the </a:t>
            </a:r>
            <a:r>
              <a:rPr lang="en-US" altLang="zh-CN" sz="13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aim to lower funding </a:t>
            </a:r>
            <a:r>
              <a:rPr lang="en-US" altLang="zh-CN" sz="1300" kern="0" dirty="0" smtClean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cost. </a:t>
            </a:r>
            <a:r>
              <a:rPr lang="en-US" altLang="zh-CN" sz="1300" kern="0" dirty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Therefore, the yield on short tenor bonds is expected to </a:t>
            </a:r>
            <a:r>
              <a:rPr lang="en-US" altLang="zh-CN" sz="1300" kern="0" dirty="0" smtClean="0">
                <a:latin typeface="Calibri" panose="020F0502020204030204" pitchFamily="34" charset="0"/>
                <a:ea typeface="Arial Unicode MS" pitchFamily="34" charset="-122"/>
                <a:cs typeface="Arial" pitchFamily="34" charset="0"/>
              </a:rPr>
              <a:t>remain steady.</a:t>
            </a:r>
            <a:endParaRPr lang="en-US" altLang="zh-CN" sz="1300" kern="0" dirty="0">
              <a:latin typeface="Calibri" panose="020F0502020204030204" pitchFamily="34" charset="0"/>
              <a:ea typeface="Arial Unicode MS" pitchFamily="34" charset="-122"/>
              <a:cs typeface="Arial" pitchFamily="34" charset="0"/>
            </a:endParaRPr>
          </a:p>
          <a:p>
            <a:pPr marL="283698" lvl="1" indent="-285047" eaLnBrk="0" hangingPunct="0">
              <a:spcBef>
                <a:spcPts val="600"/>
              </a:spcBef>
              <a:buClr>
                <a:srgbClr val="C00000"/>
              </a:buClr>
              <a:buSzPct val="90000"/>
              <a:buFont typeface="Arial" pitchFamily="34" charset="0"/>
              <a:buChar char="•"/>
              <a:defRPr/>
            </a:pPr>
            <a:endParaRPr lang="en-US" altLang="zh-CN" sz="1300" kern="0" dirty="0">
              <a:latin typeface="Calibri" panose="020F0502020204030204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2128" y="2725162"/>
            <a:ext cx="2769546" cy="4926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4048" tIns="52023" rIns="104048" bIns="52023" anchor="ctr"/>
          <a:lstStyle/>
          <a:p>
            <a:pPr algn="ctr"/>
            <a:r>
              <a:rPr lang="en-US" altLang="zh-CN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Multiple Interest Rate Cuts by </a:t>
            </a:r>
            <a:r>
              <a:rPr lang="en-US" altLang="zh-CN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PBOC</a:t>
            </a:r>
            <a:endParaRPr lang="en-US" altLang="zh-CN" sz="1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492144" y="3327991"/>
          <a:ext cx="2769547" cy="2669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120"/>
                <a:gridCol w="840213"/>
                <a:gridCol w="840214"/>
              </a:tblGrid>
              <a:tr h="4287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DATE</a:t>
                      </a:r>
                      <a:endParaRPr kumimoji="0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Deposit Rate</a:t>
                      </a:r>
                      <a:endParaRPr kumimoji="0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Lending Rate</a:t>
                      </a:r>
                      <a:endParaRPr kumimoji="0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</a:tr>
              <a:tr h="3733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2015-10-24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</a:tr>
              <a:tr h="3733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2015-8-26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</a:tr>
              <a:tr h="373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2015-6-28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</a:tr>
              <a:tr h="373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2015-5-10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</a:tr>
              <a:tr h="373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2015-2-28</a:t>
                      </a: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</a:tr>
              <a:tr h="373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2014-11-22</a:t>
                      </a: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0.25%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↓</a:t>
                      </a: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0.40%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46861" y="2725162"/>
            <a:ext cx="2624002" cy="4926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4048" tIns="52023" rIns="104048" bIns="52023" anchor="ctr"/>
          <a:lstStyle/>
          <a:p>
            <a:pPr algn="ctr"/>
            <a:r>
              <a:rPr lang="en-US" altLang="zh-CN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RMB Benchmark Lending Rate </a:t>
            </a:r>
          </a:p>
          <a:p>
            <a:pPr algn="ctr"/>
            <a:r>
              <a:rPr lang="en-US" altLang="zh-CN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(As of </a:t>
            </a:r>
            <a:r>
              <a:rPr lang="en-US" altLang="zh-CN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2015-10-24)</a:t>
            </a:r>
            <a:endParaRPr lang="en-US" altLang="zh-CN" sz="13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1212"/>
              </p:ext>
            </p:extLst>
          </p:nvPr>
        </p:nvGraphicFramePr>
        <p:xfrm>
          <a:off x="6256050" y="2745885"/>
          <a:ext cx="4226874" cy="1649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699"/>
                <a:gridCol w="2811175"/>
              </a:tblGrid>
              <a:tr h="35882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 Market Performance( 3 Year</a:t>
                      </a:r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1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sz="1300" b="1" i="0" u="none" strike="noStrike" dirty="0">
                        <a:solidFill>
                          <a:srgbClr val="151515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3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YTM</a:t>
                      </a:r>
                      <a:endParaRPr lang="en-US" sz="1300" b="1" i="0" u="none" strike="noStrike" dirty="0">
                        <a:solidFill>
                          <a:srgbClr val="151515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Treasury bond</a:t>
                      </a:r>
                      <a:endParaRPr lang="en-US" sz="1300" b="0" i="0" u="none" strike="noStrike" dirty="0">
                        <a:solidFill>
                          <a:srgbClr val="151515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2.43%</a:t>
                      </a:r>
                      <a:r>
                        <a:rPr lang="en-US" sz="13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  <a:r>
                        <a:rPr lang="en-US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29)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E7E8"/>
                    </a:solidFill>
                  </a:tcPr>
                </a:tc>
              </a:tr>
              <a:tr h="4127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 government bond</a:t>
                      </a:r>
                      <a:endParaRPr lang="en-US" sz="1300" b="0" i="0" u="none" strike="noStrike" dirty="0">
                        <a:solidFill>
                          <a:srgbClr val="151515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2.42% (</a:t>
                      </a: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 29</a:t>
                      </a:r>
                      <a:r>
                        <a:rPr lang="en-US" sz="13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E7E8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Policy bank</a:t>
                      </a:r>
                      <a:endParaRPr lang="en-US" sz="1300" b="0" i="0" u="none" strike="noStrike" dirty="0">
                        <a:solidFill>
                          <a:srgbClr val="151515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2.79% (</a:t>
                      </a: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 29</a:t>
                      </a:r>
                      <a:r>
                        <a:rPr lang="en-US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E7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AAA Corp</a:t>
                      </a:r>
                      <a:endParaRPr lang="en-US" sz="1300" b="0" i="0" u="none" strike="noStrike" dirty="0">
                        <a:solidFill>
                          <a:srgbClr val="151515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3.48%</a:t>
                      </a:r>
                      <a:r>
                        <a:rPr lang="en-US" sz="13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 28</a:t>
                      </a:r>
                      <a:r>
                        <a:rPr lang="en-US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390369"/>
              </p:ext>
            </p:extLst>
          </p:nvPr>
        </p:nvGraphicFramePr>
        <p:xfrm>
          <a:off x="6252407" y="4423146"/>
          <a:ext cx="4255047" cy="1597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5136"/>
                <a:gridCol w="2829911"/>
              </a:tblGrid>
              <a:tr h="3402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 Market </a:t>
                      </a:r>
                      <a:r>
                        <a:rPr lang="en-US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Performance (3 </a:t>
                      </a:r>
                      <a:r>
                        <a:rPr lang="en-US" sz="13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Year)  On </a:t>
                      </a:r>
                      <a:r>
                        <a:rPr lang="en-US" altLang="zh-CN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September 29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1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YTM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E7E8"/>
                    </a:solidFill>
                  </a:tcPr>
                </a:tc>
              </a:tr>
              <a:tr h="211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Treasury bond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2.3884%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E7E8"/>
                    </a:solidFill>
                  </a:tcPr>
                </a:tc>
              </a:tr>
              <a:tr h="4127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 government bond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2.6084%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E7E8"/>
                    </a:solidFill>
                  </a:tcPr>
                </a:tc>
              </a:tr>
              <a:tr h="211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Policy bank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2.7676%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E7E8"/>
                    </a:solidFill>
                  </a:tcPr>
                </a:tc>
              </a:tr>
              <a:tr h="211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AAA Corp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2.9763%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E7E8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423826" y="6022477"/>
            <a:ext cx="1045447" cy="246205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sz="1000" b="1" i="1" dirty="0" smtClean="0"/>
              <a:t>Source: Wind </a:t>
            </a:r>
            <a:endParaRPr lang="en-US" sz="10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3430274" y="3279919"/>
          <a:ext cx="2619653" cy="2705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950"/>
                <a:gridCol w="1339703"/>
              </a:tblGrid>
              <a:tr h="4319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Rate 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</a:tr>
              <a:tr h="454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Short-term</a:t>
                      </a: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</a:tr>
              <a:tr h="454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1 Year</a:t>
                      </a: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4.35%</a:t>
                      </a:r>
                    </a:p>
                  </a:txBody>
                  <a:tcPr marL="8146" marR="8146" marT="8644" marB="0" anchor="ctr" horzOverflow="overflow"/>
                </a:tc>
              </a:tr>
              <a:tr h="454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Mid to long-term</a:t>
                      </a: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anose="020F0502020204030204" pitchFamily="34" charset="0"/>
                      </a:endParaRPr>
                    </a:p>
                  </a:txBody>
                  <a:tcPr marL="8146" marR="8146" marT="8644" marB="0" anchor="ctr" horzOverflow="overflow"/>
                </a:tc>
              </a:tr>
              <a:tr h="454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1-5 Year</a:t>
                      </a: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4.75%</a:t>
                      </a:r>
                    </a:p>
                  </a:txBody>
                  <a:tcPr marL="8146" marR="8146" marT="8644" marB="0" anchor="ctr" horzOverflow="overflow"/>
                </a:tc>
              </a:tr>
              <a:tr h="454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Over 5 Year</a:t>
                      </a:r>
                    </a:p>
                  </a:txBody>
                  <a:tcPr marL="8146" marR="8146" marT="864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Calibri" panose="020F0502020204030204" pitchFamily="34" charset="0"/>
                        </a:rPr>
                        <a:t>4.90%</a:t>
                      </a:r>
                    </a:p>
                  </a:txBody>
                  <a:tcPr marL="8146" marR="8146" marT="8644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4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82" y="5409665"/>
            <a:ext cx="1324452" cy="1478258"/>
          </a:xfrm>
          <a:prstGeom prst="rect">
            <a:avLst/>
          </a:prstGeom>
        </p:spPr>
      </p:pic>
      <p:grpSp>
        <p:nvGrpSpPr>
          <p:cNvPr id="15363" name="组合 4"/>
          <p:cNvGrpSpPr>
            <a:grpSpLocks/>
          </p:cNvGrpSpPr>
          <p:nvPr/>
        </p:nvGrpSpPr>
        <p:grpSpPr bwMode="auto">
          <a:xfrm>
            <a:off x="491105" y="572426"/>
            <a:ext cx="7916086" cy="714119"/>
            <a:chOff x="323528" y="404902"/>
            <a:chExt cx="6769713" cy="647834"/>
          </a:xfrm>
        </p:grpSpPr>
        <p:sp>
          <p:nvSpPr>
            <p:cNvPr id="15392" name="Rectangle 3"/>
            <p:cNvSpPr txBox="1">
              <a:spLocks noChangeArrowheads="1"/>
            </p:cNvSpPr>
            <p:nvPr/>
          </p:nvSpPr>
          <p:spPr bwMode="auto">
            <a:xfrm>
              <a:off x="539552" y="404902"/>
              <a:ext cx="6553689" cy="50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accent1"/>
                  </a:solidFill>
                  <a:latin typeface="Calibri" panose="020F0502020204030204" pitchFamily="34" charset="0"/>
                  <a:ea typeface="宋体" charset="-122"/>
                  <a:cs typeface="Calibri" pitchFamily="34" charset="0"/>
                </a:rPr>
                <a:t>History of Panda Bond 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23528" y="404902"/>
              <a:ext cx="144476" cy="6478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5364" name="组合 30"/>
          <p:cNvGrpSpPr>
            <a:grpSpLocks/>
          </p:cNvGrpSpPr>
          <p:nvPr/>
        </p:nvGrpSpPr>
        <p:grpSpPr bwMode="auto">
          <a:xfrm>
            <a:off x="714750" y="1393232"/>
            <a:ext cx="9178502" cy="959160"/>
            <a:chOff x="755576" y="1288926"/>
            <a:chExt cx="7760320" cy="662166"/>
          </a:xfrm>
        </p:grpSpPr>
        <p:sp>
          <p:nvSpPr>
            <p:cNvPr id="3" name="五边形 2"/>
            <p:cNvSpPr/>
            <p:nvPr/>
          </p:nvSpPr>
          <p:spPr>
            <a:xfrm>
              <a:off x="755576" y="1359009"/>
              <a:ext cx="2924246" cy="427749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i="1" dirty="0" smtClean="0">
                  <a:solidFill>
                    <a:schemeClr val="tx1"/>
                  </a:solidFill>
                  <a:latin typeface="Calibri" panose="020F0502020204030204" pitchFamily="34" charset="0"/>
                  <a:ea typeface="楷体" pitchFamily="49" charset="-122"/>
                  <a:cs typeface="Arial" pitchFamily="34" charset="0"/>
                </a:rPr>
                <a:t>Definition</a:t>
              </a:r>
              <a:endParaRPr lang="zh-CN" altLang="en-US" sz="1600" b="1" i="1" dirty="0">
                <a:solidFill>
                  <a:schemeClr val="tx1"/>
                </a:solidFill>
                <a:latin typeface="Calibri" panose="020F0502020204030204" pitchFamily="34" charset="0"/>
                <a:ea typeface="楷体" pitchFamily="49" charset="-122"/>
                <a:cs typeface="Arial" pitchFamily="34" charset="0"/>
              </a:endParaRPr>
            </a:p>
          </p:txBody>
        </p:sp>
        <p:sp>
          <p:nvSpPr>
            <p:cNvPr id="4" name="内容占位符 2"/>
            <p:cNvSpPr txBox="1">
              <a:spLocks/>
            </p:cNvSpPr>
            <p:nvPr/>
          </p:nvSpPr>
          <p:spPr bwMode="auto">
            <a:xfrm>
              <a:off x="3924687" y="1288926"/>
              <a:ext cx="4591209" cy="662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anchor="ctr"/>
            <a:lstStyle/>
            <a:p>
              <a:pPr marL="0" lvl="1" indent="0" eaLnBrk="0" hangingPunct="0">
                <a:spcBef>
                  <a:spcPts val="600"/>
                </a:spcBef>
                <a:buClr>
                  <a:srgbClr val="C00000"/>
                </a:buClr>
                <a:buSzPct val="100000"/>
                <a:defRPr/>
              </a:pPr>
              <a:r>
                <a:rPr lang="en-US" altLang="zh-CN" sz="1600" kern="0" dirty="0"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Panda Bond is a RMB-denominated bond issued by foreign institutions in China’s Bond Market.</a:t>
              </a:r>
            </a:p>
          </p:txBody>
        </p:sp>
      </p:grpSp>
      <p:grpSp>
        <p:nvGrpSpPr>
          <p:cNvPr id="15365" name="组合 4"/>
          <p:cNvGrpSpPr>
            <a:grpSpLocks/>
          </p:cNvGrpSpPr>
          <p:nvPr/>
        </p:nvGrpSpPr>
        <p:grpSpPr bwMode="auto">
          <a:xfrm>
            <a:off x="186305" y="2527694"/>
            <a:ext cx="9935922" cy="2697765"/>
            <a:chOff x="270716" y="4318918"/>
            <a:chExt cx="8333534" cy="2447252"/>
          </a:xfrm>
        </p:grpSpPr>
        <p:grpSp>
          <p:nvGrpSpPr>
            <p:cNvPr id="15372" name="组合 18"/>
            <p:cNvGrpSpPr>
              <a:grpSpLocks/>
            </p:cNvGrpSpPr>
            <p:nvPr/>
          </p:nvGrpSpPr>
          <p:grpSpPr bwMode="auto">
            <a:xfrm>
              <a:off x="520909" y="4318918"/>
              <a:ext cx="8083341" cy="531553"/>
              <a:chOff x="521013" y="4606279"/>
              <a:chExt cx="8083435" cy="532665"/>
            </a:xfrm>
          </p:grpSpPr>
          <p:cxnSp>
            <p:nvCxnSpPr>
              <p:cNvPr id="9" name="直接箭头连接符 8"/>
              <p:cNvCxnSpPr/>
              <p:nvPr/>
            </p:nvCxnSpPr>
            <p:spPr>
              <a:xfrm>
                <a:off x="539854" y="4940434"/>
                <a:ext cx="8064594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793493" y="4962024"/>
                <a:ext cx="0" cy="144788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15379" idx="0"/>
              </p:cNvCxnSpPr>
              <p:nvPr/>
            </p:nvCxnSpPr>
            <p:spPr>
              <a:xfrm flipH="1" flipV="1">
                <a:off x="3682337" y="4966813"/>
                <a:ext cx="6323" cy="17213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2680604" y="4965548"/>
                <a:ext cx="0" cy="144789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84" name="TextBox 17"/>
              <p:cNvSpPr txBox="1">
                <a:spLocks noChangeArrowheads="1"/>
              </p:cNvSpPr>
              <p:nvPr/>
            </p:nvSpPr>
            <p:spPr bwMode="auto">
              <a:xfrm>
                <a:off x="521013" y="4624848"/>
                <a:ext cx="648072" cy="30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dirty="0"/>
                  <a:t>2005</a:t>
                </a:r>
                <a:endParaRPr lang="zh-CN" altLang="en-US" sz="1600" dirty="0"/>
              </a:p>
            </p:txBody>
          </p:sp>
          <p:sp>
            <p:nvSpPr>
              <p:cNvPr id="15385" name="TextBox 24"/>
              <p:cNvSpPr txBox="1">
                <a:spLocks noChangeArrowheads="1"/>
              </p:cNvSpPr>
              <p:nvPr/>
            </p:nvSpPr>
            <p:spPr bwMode="auto">
              <a:xfrm>
                <a:off x="2406562" y="4616232"/>
                <a:ext cx="648072" cy="30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dirty="0"/>
                  <a:t>2009</a:t>
                </a:r>
                <a:endParaRPr lang="zh-CN" altLang="en-US" sz="1600" dirty="0"/>
              </a:p>
            </p:txBody>
          </p:sp>
          <p:sp>
            <p:nvSpPr>
              <p:cNvPr id="15386" name="TextBox 25"/>
              <p:cNvSpPr txBox="1">
                <a:spLocks noChangeArrowheads="1"/>
              </p:cNvSpPr>
              <p:nvPr/>
            </p:nvSpPr>
            <p:spPr bwMode="auto">
              <a:xfrm>
                <a:off x="4564936" y="4606279"/>
                <a:ext cx="648072" cy="30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dirty="0"/>
                  <a:t>2014</a:t>
                </a:r>
                <a:endParaRPr lang="zh-CN" altLang="en-US" sz="1600" dirty="0"/>
              </a:p>
            </p:txBody>
          </p:sp>
        </p:grpSp>
        <p:grpSp>
          <p:nvGrpSpPr>
            <p:cNvPr id="15373" name="组合 4"/>
            <p:cNvGrpSpPr>
              <a:grpSpLocks/>
            </p:cNvGrpSpPr>
            <p:nvPr/>
          </p:nvGrpSpPr>
          <p:grpSpPr bwMode="auto">
            <a:xfrm>
              <a:off x="270716" y="4838327"/>
              <a:ext cx="3893193" cy="1927843"/>
              <a:chOff x="269836" y="4650889"/>
              <a:chExt cx="3893802" cy="1928129"/>
            </a:xfrm>
          </p:grpSpPr>
          <p:sp>
            <p:nvSpPr>
              <p:cNvPr id="15377" name="TextBox 20"/>
              <p:cNvSpPr txBox="1">
                <a:spLocks noChangeArrowheads="1"/>
              </p:cNvSpPr>
              <p:nvPr/>
            </p:nvSpPr>
            <p:spPr bwMode="auto">
              <a:xfrm>
                <a:off x="269836" y="4652276"/>
                <a:ext cx="970311" cy="1926742"/>
              </a:xfrm>
              <a:prstGeom prst="rect">
                <a:avLst/>
              </a:prstGeom>
              <a:solidFill>
                <a:srgbClr val="FFF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defTabSz="1040849" eaLnBrk="1" hangingPunct="1">
                  <a:defRPr/>
                </a:pPr>
                <a:r>
                  <a:rPr lang="en-US" altLang="zh-CN" sz="1200" dirty="0">
                    <a:latin typeface="Calibri" panose="020F0502020204030204" pitchFamily="34" charset="0"/>
                  </a:rPr>
                  <a:t>The first two Panda bonds  were issued by IFC and ADB on the same date in October, with size of RMB 1.13 billion and 1 billion respectively.</a:t>
                </a:r>
              </a:p>
            </p:txBody>
          </p:sp>
          <p:sp>
            <p:nvSpPr>
              <p:cNvPr id="15378" name="TextBox 32"/>
              <p:cNvSpPr txBox="1">
                <a:spLocks noChangeArrowheads="1"/>
              </p:cNvSpPr>
              <p:nvPr/>
            </p:nvSpPr>
            <p:spPr bwMode="auto">
              <a:xfrm>
                <a:off x="2227430" y="4650889"/>
                <a:ext cx="906088" cy="1256571"/>
              </a:xfrm>
              <a:prstGeom prst="rect">
                <a:avLst/>
              </a:prstGeom>
              <a:solidFill>
                <a:srgbClr val="FFF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defTabSz="1040849" eaLnBrk="1" hangingPunct="1">
                  <a:defRPr/>
                </a:pPr>
                <a:r>
                  <a:rPr lang="en-US" altLang="zh-CN" sz="1200" dirty="0">
                    <a:latin typeface="Calibri" panose="020F0502020204030204" pitchFamily="34" charset="0"/>
                  </a:rPr>
                  <a:t>ADB issued RMB 1 billion Panda bond to support clean energy projects in China.</a:t>
                </a:r>
              </a:p>
            </p:txBody>
          </p:sp>
          <p:sp>
            <p:nvSpPr>
              <p:cNvPr id="15379" name="TextBox 34"/>
              <p:cNvSpPr txBox="1">
                <a:spLocks noChangeArrowheads="1"/>
              </p:cNvSpPr>
              <p:nvPr/>
            </p:nvSpPr>
            <p:spPr bwMode="auto">
              <a:xfrm>
                <a:off x="3212708" y="4663036"/>
                <a:ext cx="950930" cy="1256571"/>
              </a:xfrm>
              <a:prstGeom prst="rect">
                <a:avLst/>
              </a:prstGeom>
              <a:solidFill>
                <a:srgbClr val="FFF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defTabSz="1040849" eaLnBrk="1" hangingPunct="1">
                  <a:defRPr/>
                </a:pPr>
                <a:r>
                  <a:rPr lang="en-US" altLang="zh-CN" sz="1200" dirty="0">
                    <a:latin typeface="Calibri" panose="020F0502020204030204" pitchFamily="34" charset="0"/>
                  </a:rPr>
                  <a:t>Daimler AG registered RMB 5 billion, with Bank of China as the sole lead underwriter.</a:t>
                </a:r>
              </a:p>
            </p:txBody>
          </p:sp>
        </p:grpSp>
        <p:sp>
          <p:nvSpPr>
            <p:cNvPr id="15374" name="TextBox 17"/>
            <p:cNvSpPr txBox="1">
              <a:spLocks noChangeArrowheads="1"/>
            </p:cNvSpPr>
            <p:nvPr/>
          </p:nvSpPr>
          <p:spPr bwMode="auto">
            <a:xfrm>
              <a:off x="1486478" y="4345995"/>
              <a:ext cx="648065" cy="30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 dirty="0"/>
                <a:t>2006</a:t>
              </a:r>
              <a:endParaRPr lang="zh-CN" altLang="en-US" sz="1600" dirty="0"/>
            </a:p>
          </p:txBody>
        </p:sp>
        <p:cxnSp>
          <p:nvCxnSpPr>
            <p:cNvPr id="30" name="直接连接符 29"/>
            <p:cNvCxnSpPr/>
            <p:nvPr/>
          </p:nvCxnSpPr>
          <p:spPr bwMode="auto">
            <a:xfrm flipV="1">
              <a:off x="1760516" y="4653130"/>
              <a:ext cx="0" cy="19384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6" name="TextBox 32"/>
            <p:cNvSpPr txBox="1">
              <a:spLocks noChangeArrowheads="1"/>
            </p:cNvSpPr>
            <p:nvPr/>
          </p:nvSpPr>
          <p:spPr bwMode="auto">
            <a:xfrm>
              <a:off x="1302071" y="4846975"/>
              <a:ext cx="869651" cy="753831"/>
            </a:xfrm>
            <a:prstGeom prst="rect">
              <a:avLst/>
            </a:prstGeom>
            <a:solidFill>
              <a:srgbClr val="FFF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HK"/>
              </a:defPPr>
              <a:lvl1pPr defTabSz="1040849" eaLnBrk="1" hangingPunct="1">
                <a:defRPr sz="1200"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dirty="0"/>
                <a:t>IFC issued RMB 870 million panda bond.</a:t>
              </a:r>
            </a:p>
          </p:txBody>
        </p:sp>
      </p:grpSp>
      <p:sp>
        <p:nvSpPr>
          <p:cNvPr id="15366" name="TextBox 34"/>
          <p:cNvSpPr txBox="1">
            <a:spLocks noChangeArrowheads="1"/>
          </p:cNvSpPr>
          <p:nvPr/>
        </p:nvSpPr>
        <p:spPr bwMode="auto">
          <a:xfrm>
            <a:off x="4925520" y="3110896"/>
            <a:ext cx="1326771" cy="1951984"/>
          </a:xfrm>
          <a:prstGeom prst="rect">
            <a:avLst/>
          </a:prstGeom>
          <a:solidFill>
            <a:srgbClr val="FFFA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171450" indent="-171450" defTabSz="1040849" eaLnBrk="1" hangingPunct="1"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</a:rPr>
              <a:t>Daimler AG, </a:t>
            </a:r>
          </a:p>
          <a:p>
            <a:pPr marL="171450" indent="-171450" defTabSz="1040849" eaLnBrk="1" hangingPunct="1"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</a:rPr>
              <a:t>as the first corporate issuer, issued RMB 500 million panda bond and the second RMB 1 billion Panda bond.</a:t>
            </a:r>
          </a:p>
        </p:txBody>
      </p:sp>
      <p:cxnSp>
        <p:nvCxnSpPr>
          <p:cNvPr id="34" name="直接连接符 33"/>
          <p:cNvCxnSpPr/>
          <p:nvPr/>
        </p:nvCxnSpPr>
        <p:spPr bwMode="auto">
          <a:xfrm flipV="1">
            <a:off x="5588903" y="2909636"/>
            <a:ext cx="0" cy="20128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25"/>
          <p:cNvSpPr txBox="1">
            <a:spLocks noChangeArrowheads="1"/>
          </p:cNvSpPr>
          <p:nvPr/>
        </p:nvSpPr>
        <p:spPr bwMode="auto">
          <a:xfrm>
            <a:off x="6969386" y="2526272"/>
            <a:ext cx="734353" cy="35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/>
              <a:t>2015</a:t>
            </a:r>
            <a:endParaRPr lang="zh-CN" altLang="en-US" sz="1600" dirty="0"/>
          </a:p>
        </p:txBody>
      </p:sp>
      <p:sp>
        <p:nvSpPr>
          <p:cNvPr id="15369" name="TextBox 34"/>
          <p:cNvSpPr txBox="1">
            <a:spLocks noChangeArrowheads="1"/>
          </p:cNvSpPr>
          <p:nvPr/>
        </p:nvSpPr>
        <p:spPr bwMode="auto">
          <a:xfrm>
            <a:off x="6367408" y="3119923"/>
            <a:ext cx="1766926" cy="3983309"/>
          </a:xfrm>
          <a:prstGeom prst="rect">
            <a:avLst/>
          </a:prstGeom>
          <a:solidFill>
            <a:srgbClr val="FFFA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171450" indent="-171450" defTabSz="1040849" eaLnBrk="1" hangingPunct="1"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</a:rPr>
              <a:t>Bank of China (Hong Kong) issued the first  1 billion financial panda bond  in September</a:t>
            </a:r>
          </a:p>
          <a:p>
            <a:pPr marL="171450" indent="-171450" defTabSz="1040849" eaLnBrk="1" hangingPunct="1"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</a:rPr>
              <a:t>HSBC(HK) thereafter issued 1 billion financial panda bond. </a:t>
            </a:r>
          </a:p>
          <a:p>
            <a:pPr marL="171450" indent="-171450" defTabSz="1040849" eaLnBrk="1" hangingPunct="1"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</a:rPr>
              <a:t>Daimler AG issued its 5 billion RMB Panda bond.</a:t>
            </a:r>
          </a:p>
          <a:p>
            <a:pPr marL="171450" indent="-171450" defTabSz="1040849" eaLnBrk="1" hangingPunct="1"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</a:rPr>
              <a:t>China Merchants(HK) publicly issued the first 500 million panda bond.</a:t>
            </a:r>
          </a:p>
          <a:p>
            <a:pPr marL="171450" indent="-171450" defTabSz="1040849" eaLnBrk="1" hangingPunct="1"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</a:rPr>
              <a:t>Standard Chartered Bank issued 1 billion RMB Panda bond.</a:t>
            </a:r>
          </a:p>
          <a:p>
            <a:pPr marL="171450" indent="-171450" defTabSz="1040849" eaLnBrk="1" hangingPunct="1">
              <a:buFont typeface="Arial" pitchFamily="34" charset="0"/>
              <a:buChar char="•"/>
              <a:defRPr/>
            </a:pPr>
            <a:r>
              <a:rPr lang="en-US" altLang="zh-CN" sz="1200" dirty="0">
                <a:latin typeface="Calibri" panose="020F0502020204030204" pitchFamily="34" charset="0"/>
              </a:rPr>
              <a:t>Republic of Korea issued 3 billion RMB Panda bond.</a:t>
            </a:r>
          </a:p>
        </p:txBody>
      </p:sp>
      <p:cxnSp>
        <p:nvCxnSpPr>
          <p:cNvPr id="37" name="直接连接符 36"/>
          <p:cNvCxnSpPr/>
          <p:nvPr/>
        </p:nvCxnSpPr>
        <p:spPr bwMode="auto">
          <a:xfrm flipV="1">
            <a:off x="7347620" y="2902797"/>
            <a:ext cx="310" cy="2405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24"/>
          <p:cNvSpPr txBox="1">
            <a:spLocks noChangeArrowheads="1"/>
          </p:cNvSpPr>
          <p:nvPr/>
        </p:nvSpPr>
        <p:spPr bwMode="auto">
          <a:xfrm>
            <a:off x="3901354" y="2535150"/>
            <a:ext cx="734353" cy="35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/>
              <a:t>2013</a:t>
            </a:r>
            <a:endParaRPr lang="zh-CN" altLang="en-US" sz="1600" dirty="0"/>
          </a:p>
        </p:txBody>
      </p:sp>
      <p:sp>
        <p:nvSpPr>
          <p:cNvPr id="35" name="投影片編號版面配置區 3"/>
          <p:cNvSpPr txBox="1">
            <a:spLocks/>
          </p:cNvSpPr>
          <p:nvPr/>
        </p:nvSpPr>
        <p:spPr bwMode="auto">
          <a:xfrm>
            <a:off x="561126" y="6885593"/>
            <a:ext cx="489433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5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8282434" y="3109807"/>
            <a:ext cx="2144101" cy="4154984"/>
          </a:xfrm>
          <a:prstGeom prst="rect">
            <a:avLst/>
          </a:prstGeom>
          <a:solidFill>
            <a:srgbClr val="FFFA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171450" indent="-171450" defTabSz="1040849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latin typeface="Calibri" panose="020F0502020204030204" pitchFamily="34" charset="0"/>
              </a:rPr>
              <a:t>BC Province successfully issued RMB 3 billion Panda bond.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latin typeface="Calibri" panose="020F0502020204030204" pitchFamily="34" charset="0"/>
              </a:rPr>
              <a:t>Chong </a:t>
            </a:r>
            <a:r>
              <a:rPr lang="en-US" altLang="zh-CN" sz="1100" dirty="0" err="1">
                <a:latin typeface="Calibri" panose="020F0502020204030204" pitchFamily="34" charset="0"/>
              </a:rPr>
              <a:t>Hing</a:t>
            </a:r>
            <a:r>
              <a:rPr lang="en-US" altLang="zh-CN" sz="1100" dirty="0">
                <a:latin typeface="Calibri" panose="020F0502020204030204" pitchFamily="34" charset="0"/>
              </a:rPr>
              <a:t> Bank issued 3-year maturity Panda bond with value of RMB 1.5 billion.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latin typeface="Calibri" panose="020F0502020204030204" pitchFamily="34" charset="0"/>
              </a:rPr>
              <a:t>China Resources Land  issued 3-year, RMB 2 billion and 5-year,RMB 3 billion Panda bonds.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latin typeface="Calibri" panose="020F0502020204030204" pitchFamily="34" charset="0"/>
              </a:rPr>
              <a:t>Semiconductor Manufactory International Corporation (SMIC) issued 1 year, RMB 600 million and 3-year, RMB 1.5 billion Panda bonds</a:t>
            </a:r>
            <a:r>
              <a:rPr lang="en-US" altLang="zh-CN" sz="1100" dirty="0" smtClean="0">
                <a:latin typeface="Calibri" panose="020F0502020204030204" pitchFamily="34" charset="0"/>
              </a:rPr>
              <a:t>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100" dirty="0" smtClean="0">
                <a:latin typeface="Calibri" panose="020F0502020204030204" pitchFamily="34" charset="0"/>
              </a:rPr>
              <a:t>Daimler AG: 4 billion RMB.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100" dirty="0" smtClean="0">
                <a:latin typeface="Calibri" panose="020F0502020204030204" pitchFamily="34" charset="0"/>
              </a:rPr>
              <a:t>Republic of Poland Ministry of Finance: 3 billion RMB.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100" dirty="0" smtClean="0">
                <a:latin typeface="Calibri" panose="020F0502020204030204" pitchFamily="34" charset="0"/>
              </a:rPr>
              <a:t>Veolia Environment: 1 billion RMB.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100" dirty="0" smtClean="0">
                <a:latin typeface="Calibri" panose="020F0502020204030204" pitchFamily="34" charset="0"/>
              </a:rPr>
              <a:t>China Resources Cement: 3.5 billion RMB.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1100" dirty="0" smtClean="0">
                <a:latin typeface="Calibri" panose="020F0502020204030204" pitchFamily="34" charset="0"/>
              </a:rPr>
              <a:t>Hengan International: 2 billion RMB.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US" altLang="zh-CN" sz="1100" dirty="0">
              <a:latin typeface="Calibri" panose="020F0502020204030204" pitchFamily="34" charset="0"/>
            </a:endParaRPr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9049956" y="2539445"/>
            <a:ext cx="734353" cy="35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 smtClean="0"/>
              <a:t>2016</a:t>
            </a:r>
            <a:endParaRPr lang="zh-CN" altLang="en-US" sz="1600" dirty="0"/>
          </a:p>
        </p:txBody>
      </p:sp>
      <p:cxnSp>
        <p:nvCxnSpPr>
          <p:cNvPr id="45" name="直接连接符 44"/>
          <p:cNvCxnSpPr/>
          <p:nvPr/>
        </p:nvCxnSpPr>
        <p:spPr bwMode="auto">
          <a:xfrm flipV="1">
            <a:off x="9400077" y="2900820"/>
            <a:ext cx="310" cy="2405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5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685045" y="446327"/>
            <a:ext cx="9208206" cy="55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rPr>
              <a:t>Issuance Time Frame 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801287" y="1494628"/>
            <a:ext cx="9229971" cy="1705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84400" lvl="1"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dirty="0" smtClean="0">
                <a:latin typeface="Calibri" pitchFamily="34" charset="0"/>
                <a:ea typeface="微軟正黑體"/>
                <a:cs typeface="Arial" pitchFamily="34" charset="0"/>
              </a:rPr>
              <a:t>Sovereign </a:t>
            </a:r>
            <a:r>
              <a:rPr kumimoji="0" lang="en-US" altLang="zh-TW" sz="1400" dirty="0">
                <a:latin typeface="Calibri" pitchFamily="34" charset="0"/>
                <a:ea typeface="微軟正黑體"/>
                <a:cs typeface="Arial" pitchFamily="34" charset="0"/>
              </a:rPr>
              <a:t>institutions</a:t>
            </a:r>
            <a:r>
              <a:rPr lang="en-US" altLang="zh-CN" sz="1400" kern="0" dirty="0">
                <a:latin typeface="Calibri" pitchFamily="34" charset="0"/>
                <a:ea typeface="Arial Unicode MS" pitchFamily="34" charset="-122"/>
                <a:cs typeface="Arial" pitchFamily="34" charset="0"/>
              </a:rPr>
              <a:t> should file to PBOC for application. </a:t>
            </a:r>
          </a:p>
          <a:p>
            <a:pPr marL="284400" lvl="1"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  <a:defRPr/>
            </a:pPr>
            <a:r>
              <a:rPr lang="en-US" altLang="zh-CN" sz="1400" kern="0" dirty="0">
                <a:latin typeface="Calibri" pitchFamily="34" charset="0"/>
                <a:ea typeface="Arial Unicode MS" pitchFamily="34" charset="-122"/>
                <a:cs typeface="Arial" pitchFamily="34" charset="0"/>
              </a:rPr>
              <a:t>PBOC will assess the application materials and let NAFMII process the bond registration.</a:t>
            </a:r>
          </a:p>
          <a:p>
            <a:pPr marL="284400" lvl="1"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  <a:defRPr/>
            </a:pPr>
            <a:r>
              <a:rPr lang="en-US" altLang="zh-CN" sz="1400" kern="0" dirty="0">
                <a:latin typeface="Calibri" pitchFamily="34" charset="0"/>
                <a:ea typeface="Arial Unicode MS" pitchFamily="34" charset="-122"/>
                <a:cs typeface="Arial" pitchFamily="34" charset="0"/>
              </a:rPr>
              <a:t>After registration approval by NAFMII, issuer can  issue Panda Bond in China’s interbank bond market.</a:t>
            </a:r>
          </a:p>
          <a:p>
            <a:pPr marL="284400" lvl="1"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  <a:defRPr/>
            </a:pPr>
            <a:r>
              <a:rPr lang="en-US" altLang="zh-CN" sz="1400" kern="0" dirty="0">
                <a:latin typeface="Calibri" pitchFamily="34" charset="0"/>
                <a:ea typeface="Arial Unicode MS" pitchFamily="34" charset="-122"/>
                <a:cs typeface="Arial" pitchFamily="34" charset="0"/>
              </a:rPr>
              <a:t>Valid period for registration is expected to be 2 years. Bonds can be issued all in once or in tranches within the valid period of registration. </a:t>
            </a:r>
          </a:p>
          <a:p>
            <a:pPr marL="284400" lvl="1">
              <a:spcBef>
                <a:spcPts val="6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  <a:defRPr/>
            </a:pPr>
            <a:endParaRPr kumimoji="0" lang="en-US" altLang="zh-TW" sz="1400" dirty="0">
              <a:latin typeface="Calibri" panose="020F0502020204030204" pitchFamily="34" charset="0"/>
              <a:ea typeface="微軟正黑體"/>
            </a:endParaRP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>
            <a:off x="9182215" y="5606187"/>
            <a:ext cx="0" cy="190606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9908" tIns="59954" rIns="119908" bIns="59954" anchor="ctr"/>
          <a:lstStyle/>
          <a:p>
            <a:endParaRPr lang="zh-CN" altLang="en-US"/>
          </a:p>
        </p:txBody>
      </p:sp>
      <p:pic>
        <p:nvPicPr>
          <p:cNvPr id="16389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3" y="446325"/>
            <a:ext cx="170797" cy="71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31" name="五边形 30"/>
          <p:cNvSpPr/>
          <p:nvPr/>
        </p:nvSpPr>
        <p:spPr>
          <a:xfrm>
            <a:off x="771574" y="1025531"/>
            <a:ext cx="5136916" cy="47082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eaLnBrk="0" hangingPunct="0">
              <a:defRPr/>
            </a:pPr>
            <a:r>
              <a:rPr lang="en-US" altLang="zh-CN" sz="16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楷体" pitchFamily="49" charset="-122"/>
                <a:cs typeface="Arial" pitchFamily="34" charset="0"/>
              </a:rPr>
              <a:t>Registration and Issuance Procedure</a:t>
            </a:r>
            <a:endParaRPr lang="zh-CN" altLang="en-US" sz="1600" b="1" i="1" dirty="0">
              <a:solidFill>
                <a:srgbClr val="C00000"/>
              </a:solidFill>
              <a:latin typeface="Calibri" panose="020F0502020204030204" pitchFamily="34" charset="0"/>
              <a:ea typeface="楷体" pitchFamily="49" charset="-122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803863" y="1485999"/>
            <a:ext cx="9295460" cy="13739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617239" y="3035106"/>
            <a:ext cx="95980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9"/>
          <p:cNvSpPr txBox="1"/>
          <p:nvPr/>
        </p:nvSpPr>
        <p:spPr>
          <a:xfrm>
            <a:off x="1938138" y="5067514"/>
            <a:ext cx="122370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000" b="1" dirty="0" smtClean="0"/>
          </a:p>
        </p:txBody>
      </p:sp>
      <p:sp>
        <p:nvSpPr>
          <p:cNvPr id="19" name="投影片編號版面配置區 3"/>
          <p:cNvSpPr txBox="1">
            <a:spLocks/>
          </p:cNvSpPr>
          <p:nvPr/>
        </p:nvSpPr>
        <p:spPr bwMode="auto">
          <a:xfrm>
            <a:off x="602296" y="6885593"/>
            <a:ext cx="504825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6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924" y="3068821"/>
            <a:ext cx="9415385" cy="367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952927" y="6733839"/>
            <a:ext cx="5648595" cy="461457"/>
          </a:xfrm>
          <a:prstGeom prst="rect">
            <a:avLst/>
          </a:prstGeom>
        </p:spPr>
        <p:txBody>
          <a:bodyPr wrap="square" lIns="91232" tIns="45617" rIns="91232" bIns="45617">
            <a:spAutoFit/>
          </a:bodyPr>
          <a:lstStyle/>
          <a:p>
            <a:r>
              <a:rPr lang="en-US" altLang="zh-CN" sz="1200" i="1" dirty="0" smtClean="0">
                <a:latin typeface="Calibri" pitchFamily="34" charset="0"/>
              </a:rPr>
              <a:t>*This timetable is a general guidance for the issuance and adjustable depending on the quality of the material preparations and communication with the regulators. </a:t>
            </a:r>
            <a:endParaRPr lang="zh-CN" altLang="zh-CN" sz="12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51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054820"/>
              </p:ext>
            </p:extLst>
          </p:nvPr>
        </p:nvGraphicFramePr>
        <p:xfrm>
          <a:off x="1765637" y="1208607"/>
          <a:ext cx="7067646" cy="4996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组合 11"/>
          <p:cNvGrpSpPr>
            <a:grpSpLocks/>
          </p:cNvGrpSpPr>
          <p:nvPr/>
        </p:nvGrpSpPr>
        <p:grpSpPr bwMode="auto">
          <a:xfrm>
            <a:off x="378726" y="446326"/>
            <a:ext cx="7757587" cy="714119"/>
            <a:chOff x="323528" y="405098"/>
            <a:chExt cx="6634229" cy="647638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477037" y="476889"/>
              <a:ext cx="6480720" cy="50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accent1"/>
                  </a:solidFill>
                  <a:latin typeface="Calibri" panose="020F0502020204030204" pitchFamily="34" charset="0"/>
                  <a:ea typeface="宋体" charset="-122"/>
                  <a:cs typeface="Calibri" pitchFamily="34" charset="0"/>
                </a:rPr>
                <a:t>Advantages of Panda Bonds Issuers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23528" y="405098"/>
              <a:ext cx="144477" cy="6476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" name="投影片編號版面配置區 3"/>
          <p:cNvSpPr txBox="1">
            <a:spLocks/>
          </p:cNvSpPr>
          <p:nvPr/>
        </p:nvSpPr>
        <p:spPr bwMode="auto">
          <a:xfrm>
            <a:off x="558228" y="6839074"/>
            <a:ext cx="504825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7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5"/>
          <p:cNvGrpSpPr>
            <a:grpSpLocks/>
          </p:cNvGrpSpPr>
          <p:nvPr/>
        </p:nvGrpSpPr>
        <p:grpSpPr bwMode="auto">
          <a:xfrm>
            <a:off x="378725" y="367562"/>
            <a:ext cx="7830688" cy="792883"/>
            <a:chOff x="323528" y="332901"/>
            <a:chExt cx="6696744" cy="719835"/>
          </a:xfrm>
        </p:grpSpPr>
        <p:sp>
          <p:nvSpPr>
            <p:cNvPr id="21525" name="Rectangle 3"/>
            <p:cNvSpPr txBox="1">
              <a:spLocks noChangeArrowheads="1"/>
            </p:cNvSpPr>
            <p:nvPr/>
          </p:nvSpPr>
          <p:spPr bwMode="auto">
            <a:xfrm>
              <a:off x="539552" y="332901"/>
              <a:ext cx="6480720" cy="50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TW" sz="2800" dirty="0">
                  <a:solidFill>
                    <a:schemeClr val="accent1"/>
                  </a:solidFill>
                  <a:latin typeface="Calibri" panose="020F0502020204030204" pitchFamily="34" charset="0"/>
                  <a:ea typeface="宋体" charset="-122"/>
                  <a:cs typeface="Calibri" pitchFamily="34" charset="0"/>
                </a:rPr>
                <a:t>Essential of Issuance</a:t>
              </a:r>
              <a:endPara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23528" y="404408"/>
              <a:ext cx="144477" cy="6483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507" name="组合 4"/>
          <p:cNvGrpSpPr>
            <a:grpSpLocks/>
          </p:cNvGrpSpPr>
          <p:nvPr/>
        </p:nvGrpSpPr>
        <p:grpSpPr bwMode="auto">
          <a:xfrm>
            <a:off x="2811479" y="1045176"/>
            <a:ext cx="7451396" cy="2909204"/>
            <a:chOff x="2109521" y="957050"/>
            <a:chExt cx="6372169" cy="2639241"/>
          </a:xfrm>
        </p:grpSpPr>
        <p:sp>
          <p:nvSpPr>
            <p:cNvPr id="9" name="同侧圆角矩形 4"/>
            <p:cNvSpPr/>
            <p:nvPr/>
          </p:nvSpPr>
          <p:spPr>
            <a:xfrm>
              <a:off x="2109521" y="957050"/>
              <a:ext cx="6372169" cy="12028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274638" lvl="1" indent="-274638" defTabSz="913915">
                <a:lnSpc>
                  <a:spcPct val="150000"/>
                </a:lnSpc>
                <a:spcBef>
                  <a:spcPts val="0"/>
                </a:spcBef>
                <a:buClr>
                  <a:srgbClr val="C00000"/>
                </a:buClr>
                <a:buFontTx/>
                <a:buChar char="•"/>
              </a:pPr>
              <a:r>
                <a:rPr lang="en-US" altLang="zh-CN" sz="1200" dirty="0">
                  <a:latin typeface="Calibri" panose="020F0502020204030204" pitchFamily="34" charset="0"/>
                </a:rPr>
                <a:t>The lead underwriter usually takes the responsibility of  document preparation, </a:t>
              </a:r>
              <a:r>
                <a:rPr lang="en-US" altLang="zh-CN" sz="1200" dirty="0" smtClean="0">
                  <a:latin typeface="Calibri" panose="020F0502020204030204" pitchFamily="34" charset="0"/>
                </a:rPr>
                <a:t>book-building</a:t>
              </a:r>
              <a:r>
                <a:rPr lang="en-US" altLang="zh-CN" sz="1200" dirty="0">
                  <a:latin typeface="Calibri" panose="020F0502020204030204" pitchFamily="34" charset="0"/>
                </a:rPr>
                <a:t>, and follow-up information </a:t>
              </a:r>
              <a:r>
                <a:rPr lang="en-US" altLang="zh-CN" sz="1200" dirty="0" smtClean="0">
                  <a:latin typeface="Calibri" panose="020F0502020204030204" pitchFamily="34" charset="0"/>
                </a:rPr>
                <a:t>disclosure.</a:t>
              </a:r>
              <a:endParaRPr lang="en-US" altLang="zh-CN" sz="1200" dirty="0" smtClean="0">
                <a:solidFill>
                  <a:schemeClr val="dk1"/>
                </a:solidFill>
                <a:latin typeface="Calibri" panose="020F0502020204030204" pitchFamily="34" charset="0"/>
              </a:endParaRPr>
            </a:p>
            <a:p>
              <a:pPr marL="274638" lvl="1" indent="-274638" defTabSz="913915">
                <a:lnSpc>
                  <a:spcPct val="150000"/>
                </a:lnSpc>
                <a:spcBef>
                  <a:spcPts val="0"/>
                </a:spcBef>
                <a:buClr>
                  <a:srgbClr val="C00000"/>
                </a:buClr>
                <a:buFontTx/>
                <a:buChar char="•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2"/>
                  <a:cs typeface="Arial" pitchFamily="34" charset="0"/>
                </a:rPr>
                <a:t>Coordinate </a:t>
              </a:r>
              <a:r>
                <a:rPr lang="en-US" altLang="zh-CN" sz="1200" dirty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2"/>
                  <a:cs typeface="Arial" pitchFamily="34" charset="0"/>
                </a:rPr>
                <a:t>other intermediaries to complete the due diligence and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2"/>
                  <a:cs typeface="Arial" pitchFamily="34" charset="0"/>
                </a:rPr>
                <a:t>documentation.</a:t>
              </a:r>
            </a:p>
            <a:p>
              <a:pPr marL="274638" lvl="1" indent="-274638" defTabSz="913915">
                <a:lnSpc>
                  <a:spcPct val="150000"/>
                </a:lnSpc>
                <a:spcBef>
                  <a:spcPts val="0"/>
                </a:spcBef>
                <a:buClr>
                  <a:srgbClr val="C00000"/>
                </a:buClr>
                <a:buFontTx/>
                <a:buChar char="•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2"/>
                  <a:cs typeface="Arial" pitchFamily="34" charset="0"/>
                </a:rPr>
                <a:t>Work </a:t>
              </a:r>
              <a:r>
                <a:rPr lang="en-US" altLang="zh-CN" sz="1200" dirty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2"/>
                  <a:cs typeface="Arial" pitchFamily="34" charset="0"/>
                </a:rPr>
                <a:t>with the issuer and investors to determine the transaction structure and coupon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Arial Unicode MS" pitchFamily="34" charset="-122"/>
                  <a:cs typeface="Arial" pitchFamily="34" charset="0"/>
                </a:rPr>
                <a:t>rate.</a:t>
              </a:r>
              <a:endParaRPr lang="en-US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14" name="同侧圆角矩形 4"/>
            <p:cNvSpPr/>
            <p:nvPr/>
          </p:nvSpPr>
          <p:spPr>
            <a:xfrm>
              <a:off x="2109521" y="2426029"/>
              <a:ext cx="6372166" cy="11702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indent="0" defTabSz="912674">
                <a:lnSpc>
                  <a:spcPct val="90000"/>
                </a:lnSpc>
                <a:spcBef>
                  <a:spcPts val="684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endParaRPr lang="en-US" sz="1200" dirty="0">
                <a:latin typeface="楷体" pitchFamily="49" charset="-122"/>
                <a:ea typeface="楷体" pitchFamily="49" charset="-122"/>
                <a:cs typeface="Arial" pitchFamily="34" charset="0"/>
              </a:endParaRPr>
            </a:p>
          </p:txBody>
        </p:sp>
      </p:grpSp>
      <p:sp>
        <p:nvSpPr>
          <p:cNvPr id="16" name="TextBox 25"/>
          <p:cNvSpPr txBox="1"/>
          <p:nvPr/>
        </p:nvSpPr>
        <p:spPr bwMode="auto">
          <a:xfrm>
            <a:off x="911933" y="5845401"/>
            <a:ext cx="1717258" cy="1051925"/>
          </a:xfrm>
          <a:prstGeom prst="rect">
            <a:avLst/>
          </a:prstGeom>
          <a:solidFill>
            <a:srgbClr val="C00000"/>
          </a:solidFill>
        </p:spPr>
        <p:txBody>
          <a:bodyPr lIns="104306" tIns="52153" rIns="104306" bIns="52153" anchor="ctr" anchorCtr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3915"/>
            <a:r>
              <a:rPr lang="en-US" altLang="zh-TW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Legal </a:t>
            </a:r>
            <a:r>
              <a:rPr lang="en-US" altLang="zh-TW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Service</a:t>
            </a:r>
            <a:endParaRPr lang="en-US" altLang="zh-TW" sz="1200" b="1" dirty="0">
              <a:solidFill>
                <a:schemeClr val="bg1"/>
              </a:solidFill>
              <a:latin typeface="Calibri" panose="020F0502020204030204" pitchFamily="34" charset="0"/>
              <a:ea typeface="DFKai-SB" pitchFamily="65" charset="-120"/>
              <a:cs typeface="Arial" pitchFamily="34" charset="0"/>
            </a:endParaRPr>
          </a:p>
        </p:txBody>
      </p:sp>
      <p:sp>
        <p:nvSpPr>
          <p:cNvPr id="17" name="同侧圆角矩形 4"/>
          <p:cNvSpPr/>
          <p:nvPr/>
        </p:nvSpPr>
        <p:spPr bwMode="auto">
          <a:xfrm>
            <a:off x="2811479" y="5845400"/>
            <a:ext cx="7427673" cy="1031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82494" tIns="141247" rIns="282494" bIns="141247" spcCol="1449" anchor="ctr"/>
          <a:lstStyle/>
          <a:p>
            <a:pPr marL="274638" lvl="1" indent="-274638" defTabSz="91391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Tx/>
              <a:buChar char="•"/>
            </a:pPr>
            <a:r>
              <a:rPr lang="en-US" altLang="zh-CN" sz="1200" dirty="0">
                <a:solidFill>
                  <a:schemeClr val="dk1"/>
                </a:solidFill>
                <a:latin typeface="Calibri" panose="020F0502020204030204" pitchFamily="34" charset="0"/>
              </a:rPr>
              <a:t>General legal opinion by law firms registered in China. </a:t>
            </a:r>
          </a:p>
          <a:p>
            <a:pPr marL="274638" lvl="1" indent="-274638" defTabSz="91391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Tx/>
              <a:buChar char="•"/>
            </a:pPr>
            <a:r>
              <a:rPr lang="en-US" altLang="zh-CN" sz="1200" dirty="0">
                <a:solidFill>
                  <a:schemeClr val="dk1"/>
                </a:solidFill>
                <a:latin typeface="Calibri" panose="020F0502020204030204" pitchFamily="34" charset="0"/>
              </a:rPr>
              <a:t>Special legal opinion by law firm registered at located country or region.</a:t>
            </a:r>
          </a:p>
        </p:txBody>
      </p:sp>
      <p:sp>
        <p:nvSpPr>
          <p:cNvPr id="15" name="投影片編號版面配置區 3"/>
          <p:cNvSpPr txBox="1">
            <a:spLocks/>
          </p:cNvSpPr>
          <p:nvPr/>
        </p:nvSpPr>
        <p:spPr bwMode="auto">
          <a:xfrm>
            <a:off x="558228" y="6839074"/>
            <a:ext cx="504825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8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55076" y="2566203"/>
            <a:ext cx="74795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1" indent="-274638" defTabSz="91391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Tx/>
              <a:buChar char="•"/>
            </a:pPr>
            <a:r>
              <a:rPr lang="en-US" altLang="zh-CN" sz="1200" dirty="0" smtClean="0">
                <a:latin typeface="Calibri" panose="020F0502020204030204" pitchFamily="34" charset="0"/>
              </a:rPr>
              <a:t>Required </a:t>
            </a:r>
            <a:r>
              <a:rPr lang="en-US" altLang="zh-CN" sz="1200" dirty="0">
                <a:latin typeface="Calibri" panose="020F0502020204030204" pitchFamily="34" charset="0"/>
              </a:rPr>
              <a:t>to be rated by at least two credit rating </a:t>
            </a:r>
            <a:r>
              <a:rPr lang="en-US" altLang="zh-CN" sz="1200" dirty="0" smtClean="0">
                <a:latin typeface="Calibri" panose="020F0502020204030204" pitchFamily="34" charset="0"/>
              </a:rPr>
              <a:t>agencies. At least one </a:t>
            </a:r>
            <a:r>
              <a:rPr lang="en-US" altLang="zh-CN" sz="1200" dirty="0">
                <a:latin typeface="Calibri" panose="020F0502020204030204" pitchFamily="34" charset="0"/>
              </a:rPr>
              <a:t>rating agency should be registered in mainland China and eligible to rate RMB bonds.</a:t>
            </a:r>
          </a:p>
          <a:p>
            <a:pPr marL="274638" lvl="1" indent="-274638" defTabSz="91391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Tx/>
              <a:buChar char="•"/>
            </a:pPr>
            <a:r>
              <a:rPr lang="en-US" altLang="zh-CN" sz="1200" dirty="0">
                <a:latin typeface="Calibri" panose="020F0502020204030204" pitchFamily="34" charset="0"/>
              </a:rPr>
              <a:t>Six accepted Chinese rating agencies -China Credit Rating/ China </a:t>
            </a:r>
            <a:r>
              <a:rPr lang="en-US" altLang="zh-CN" sz="1200" dirty="0" err="1">
                <a:latin typeface="Calibri" panose="020F0502020204030204" pitchFamily="34" charset="0"/>
              </a:rPr>
              <a:t>Chengxin</a:t>
            </a:r>
            <a:r>
              <a:rPr lang="en-US" altLang="zh-CN" sz="1200" dirty="0">
                <a:latin typeface="Calibri" panose="020F0502020204030204" pitchFamily="34" charset="0"/>
              </a:rPr>
              <a:t> International/ Shanghai Brilliance Credit Rating &amp; Investors Service/ China </a:t>
            </a:r>
            <a:r>
              <a:rPr lang="en-US" altLang="zh-CN" sz="1200" dirty="0" err="1">
                <a:latin typeface="Calibri" panose="020F0502020204030204" pitchFamily="34" charset="0"/>
              </a:rPr>
              <a:t>Lianhe</a:t>
            </a:r>
            <a:r>
              <a:rPr lang="en-US" altLang="zh-CN" sz="1200" dirty="0">
                <a:latin typeface="Calibri" panose="020F0502020204030204" pitchFamily="34" charset="0"/>
              </a:rPr>
              <a:t> Credit Rating/ </a:t>
            </a:r>
            <a:r>
              <a:rPr lang="en-US" altLang="zh-CN" sz="1200" dirty="0" err="1">
                <a:latin typeface="Calibri" panose="020F0502020204030204" pitchFamily="34" charset="0"/>
              </a:rPr>
              <a:t>Dagong</a:t>
            </a:r>
            <a:r>
              <a:rPr lang="en-US" altLang="zh-CN" sz="1200" dirty="0">
                <a:latin typeface="Calibri" panose="020F0502020204030204" pitchFamily="34" charset="0"/>
              </a:rPr>
              <a:t> Global Credit Rating/ Golden Credit Rating International.</a:t>
            </a:r>
            <a:endParaRPr lang="en-US" altLang="zh-CN" sz="12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25"/>
          <p:cNvSpPr txBox="1"/>
          <p:nvPr/>
        </p:nvSpPr>
        <p:spPr bwMode="auto">
          <a:xfrm>
            <a:off x="911933" y="1045176"/>
            <a:ext cx="1717258" cy="1325885"/>
          </a:xfrm>
          <a:prstGeom prst="rect">
            <a:avLst/>
          </a:prstGeom>
          <a:solidFill>
            <a:srgbClr val="C00000"/>
          </a:solidFill>
        </p:spPr>
        <p:txBody>
          <a:bodyPr lIns="104306" tIns="52153" rIns="104306" bIns="52153" anchor="ctr" anchorCtr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3915"/>
            <a:r>
              <a:rPr lang="en-US" altLang="zh-CN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Underwriter</a:t>
            </a:r>
            <a:endParaRPr lang="en-US" altLang="zh-TW" sz="1200" b="1" dirty="0">
              <a:solidFill>
                <a:schemeClr val="bg1"/>
              </a:solidFill>
              <a:latin typeface="Calibri" panose="020F0502020204030204" pitchFamily="34" charset="0"/>
              <a:ea typeface="DFKai-SB" pitchFamily="65" charset="-120"/>
              <a:cs typeface="Arial" pitchFamily="34" charset="0"/>
            </a:endParaRPr>
          </a:p>
        </p:txBody>
      </p:sp>
      <p:sp>
        <p:nvSpPr>
          <p:cNvPr id="21" name="TextBox 25"/>
          <p:cNvSpPr txBox="1"/>
          <p:nvPr/>
        </p:nvSpPr>
        <p:spPr bwMode="auto">
          <a:xfrm>
            <a:off x="911933" y="2628494"/>
            <a:ext cx="1717258" cy="1325885"/>
          </a:xfrm>
          <a:prstGeom prst="rect">
            <a:avLst/>
          </a:prstGeom>
          <a:solidFill>
            <a:srgbClr val="C00000"/>
          </a:solidFill>
        </p:spPr>
        <p:txBody>
          <a:bodyPr lIns="104306" tIns="52153" rIns="104306" bIns="52153" anchor="ctr" anchorCtr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3915"/>
            <a:r>
              <a:rPr lang="en-US" altLang="zh-TW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Rating Agencies</a:t>
            </a:r>
            <a:endParaRPr lang="en-US" altLang="zh-TW" sz="1200" b="1" dirty="0">
              <a:solidFill>
                <a:schemeClr val="bg1"/>
              </a:solidFill>
              <a:latin typeface="Calibri" panose="020F0502020204030204" pitchFamily="34" charset="0"/>
              <a:ea typeface="DFKai-SB" pitchFamily="65" charset="-120"/>
              <a:cs typeface="Arial" pitchFamily="34" charset="0"/>
            </a:endParaRPr>
          </a:p>
        </p:txBody>
      </p:sp>
      <p:sp>
        <p:nvSpPr>
          <p:cNvPr id="22" name="TextBox 25"/>
          <p:cNvSpPr txBox="1"/>
          <p:nvPr/>
        </p:nvSpPr>
        <p:spPr bwMode="auto">
          <a:xfrm>
            <a:off x="911933" y="4246106"/>
            <a:ext cx="1717258" cy="1325885"/>
          </a:xfrm>
          <a:prstGeom prst="rect">
            <a:avLst/>
          </a:prstGeom>
          <a:solidFill>
            <a:srgbClr val="C00000"/>
          </a:solidFill>
        </p:spPr>
        <p:txBody>
          <a:bodyPr lIns="104306" tIns="52153" rIns="104306" bIns="52153" anchor="ctr" anchorCtr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defTabSz="913915"/>
            <a:r>
              <a:rPr lang="en-US" altLang="zh-TW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Accounting</a:t>
            </a:r>
          </a:p>
          <a:p>
            <a:pPr algn="ctr" defTabSz="913915"/>
            <a:r>
              <a:rPr lang="en-US" altLang="zh-TW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DFKai-SB" pitchFamily="65" charset="-120"/>
                <a:cs typeface="Arial" pitchFamily="34" charset="0"/>
              </a:rPr>
              <a:t>Standards</a:t>
            </a:r>
            <a:endParaRPr lang="en-US" altLang="zh-TW" sz="1200" b="1" dirty="0">
              <a:solidFill>
                <a:schemeClr val="bg1"/>
              </a:solidFill>
              <a:latin typeface="Calibri" panose="020F0502020204030204" pitchFamily="34" charset="0"/>
              <a:ea typeface="DFKai-SB" pitchFamily="65" charset="-120"/>
              <a:cs typeface="Arial" pitchFamily="34" charset="0"/>
            </a:endParaRPr>
          </a:p>
        </p:txBody>
      </p:sp>
      <p:sp>
        <p:nvSpPr>
          <p:cNvPr id="24" name="同侧圆角矩形 4"/>
          <p:cNvSpPr/>
          <p:nvPr/>
        </p:nvSpPr>
        <p:spPr bwMode="auto">
          <a:xfrm>
            <a:off x="2811479" y="4246104"/>
            <a:ext cx="7423187" cy="132588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82494" tIns="141247" rIns="282494" bIns="141247" spcCol="1449" anchor="ctr"/>
          <a:lstStyle/>
          <a:p>
            <a:pPr marL="274638" lvl="1" indent="-274638" defTabSz="91391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Tx/>
              <a:buChar char="•"/>
            </a:pPr>
            <a:r>
              <a:rPr lang="en-US" altLang="zh-CN" sz="1200" dirty="0">
                <a:latin typeface="Calibri" panose="020F0502020204030204" pitchFamily="34" charset="0"/>
              </a:rPr>
              <a:t>Prepare the Financial Statement in conformity with China Accounting Standard (CASs) or</a:t>
            </a:r>
          </a:p>
          <a:p>
            <a:pPr marL="274638" lvl="1" indent="-274638" defTabSz="91391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Tx/>
              <a:buChar char="•"/>
            </a:pPr>
            <a:r>
              <a:rPr lang="en-US" altLang="zh-CN" sz="1200" dirty="0">
                <a:latin typeface="Calibri" panose="020F0502020204030204" pitchFamily="34" charset="0"/>
              </a:rPr>
              <a:t>Prepare the Financial Statement in accordance with Accounting Standard which is equivalent to the CASs affirmed by China Accounting Standard Committee</a:t>
            </a:r>
            <a:r>
              <a:rPr lang="en-US" altLang="zh-CN" sz="1200" dirty="0" smtClean="0">
                <a:latin typeface="Calibri" panose="020F0502020204030204" pitchFamily="34" charset="0"/>
              </a:rPr>
              <a:t>.</a:t>
            </a:r>
            <a:endParaRPr lang="en-US" altLang="zh-CN" sz="12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5"/>
          <p:cNvGrpSpPr>
            <a:grpSpLocks/>
          </p:cNvGrpSpPr>
          <p:nvPr/>
        </p:nvGrpSpPr>
        <p:grpSpPr bwMode="auto">
          <a:xfrm>
            <a:off x="378725" y="367562"/>
            <a:ext cx="7830688" cy="792883"/>
            <a:chOff x="323528" y="332901"/>
            <a:chExt cx="6696744" cy="719835"/>
          </a:xfrm>
        </p:grpSpPr>
        <p:sp>
          <p:nvSpPr>
            <p:cNvPr id="22542" name="Rectangle 3"/>
            <p:cNvSpPr txBox="1">
              <a:spLocks noChangeArrowheads="1"/>
            </p:cNvSpPr>
            <p:nvPr/>
          </p:nvSpPr>
          <p:spPr bwMode="auto">
            <a:xfrm>
              <a:off x="539552" y="332901"/>
              <a:ext cx="6480720" cy="50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TW" sz="2800" dirty="0">
                  <a:solidFill>
                    <a:schemeClr val="accent1"/>
                  </a:solidFill>
                  <a:latin typeface="Calibri" panose="020F0502020204030204" pitchFamily="34" charset="0"/>
                  <a:ea typeface="宋体" charset="-122"/>
                  <a:cs typeface="Calibri" pitchFamily="34" charset="0"/>
                </a:rPr>
                <a:t>Essential of Issuance</a:t>
              </a:r>
              <a:endParaRPr lang="en-US" altLang="zh-CN" sz="2800" dirty="0">
                <a:solidFill>
                  <a:schemeClr val="accent1"/>
                </a:solidFill>
                <a:latin typeface="Calibri" panose="020F0502020204030204" pitchFamily="34" charset="0"/>
                <a:ea typeface="宋体" charset="-122"/>
                <a:cs typeface="Calibri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23528" y="404408"/>
              <a:ext cx="144477" cy="6483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7411" name="组合 4"/>
          <p:cNvGrpSpPr>
            <a:grpSpLocks/>
          </p:cNvGrpSpPr>
          <p:nvPr/>
        </p:nvGrpSpPr>
        <p:grpSpPr bwMode="auto">
          <a:xfrm>
            <a:off x="2776976" y="2487118"/>
            <a:ext cx="7324908" cy="4512872"/>
            <a:chOff x="2181993" y="-518232"/>
            <a:chExt cx="6277037" cy="4154160"/>
          </a:xfrm>
          <a:solidFill>
            <a:schemeClr val="bg1"/>
          </a:solidFill>
        </p:grpSpPr>
        <p:sp>
          <p:nvSpPr>
            <p:cNvPr id="9" name="同侧圆角矩形 4"/>
            <p:cNvSpPr/>
            <p:nvPr/>
          </p:nvSpPr>
          <p:spPr>
            <a:xfrm>
              <a:off x="2181993" y="951796"/>
              <a:ext cx="6264696" cy="1165379"/>
            </a:xfrm>
            <a:prstGeom prst="rect">
              <a:avLst/>
            </a:prstGeom>
            <a:grpFill/>
            <a:ln w="28575">
              <a:solidFill>
                <a:srgbClr val="FFC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95573" lvl="1" indent="-195573" defTabSz="912674">
                <a:lnSpc>
                  <a:spcPct val="90000"/>
                </a:lnSpc>
                <a:spcBef>
                  <a:spcPts val="684"/>
                </a:spcBef>
                <a:spcAft>
                  <a:spcPts val="0"/>
                </a:spcAft>
                <a:buClr>
                  <a:srgbClr val="C00000"/>
                </a:buClr>
                <a:buFont typeface="Arial" pitchFamily="34" charset="0"/>
                <a:buChar char="•"/>
                <a:defRPr/>
              </a:pP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同侧圆角矩形 4"/>
            <p:cNvSpPr/>
            <p:nvPr/>
          </p:nvSpPr>
          <p:spPr>
            <a:xfrm>
              <a:off x="2181993" y="2373691"/>
              <a:ext cx="6264696" cy="1262237"/>
            </a:xfrm>
            <a:prstGeom prst="rect">
              <a:avLst/>
            </a:prstGeom>
            <a:grpFill/>
            <a:ln w="28575">
              <a:solidFill>
                <a:srgbClr val="FFC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285750" lvl="1" indent="-285750" defTabSz="913915">
                <a:spcBef>
                  <a:spcPts val="0"/>
                </a:spcBef>
                <a:buClr>
                  <a:srgbClr val="C00000"/>
                </a:buClr>
                <a:buFont typeface="Wingdings" panose="05000000000000000000" pitchFamily="2" charset="2"/>
                <a:buChar char="l"/>
              </a:pPr>
              <a:r>
                <a:rPr lang="en-US" altLang="zh-CN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Issuers </a:t>
              </a: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shall keep on disclosing periodic financial information and significant events before maturity date. </a:t>
              </a:r>
            </a:p>
            <a:p>
              <a:pPr marL="285750" lvl="1" indent="-285750" defTabSz="913915">
                <a:spcBef>
                  <a:spcPts val="0"/>
                </a:spcBef>
                <a:buClr>
                  <a:srgbClr val="C00000"/>
                </a:buClr>
                <a:buFont typeface="Wingdings" panose="05000000000000000000" pitchFamily="2" charset="2"/>
                <a:buChar char="l"/>
              </a:pPr>
              <a:r>
                <a:rPr lang="en-US" altLang="zh-CN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Private placement is only required to  share information among investors.</a:t>
              </a:r>
            </a:p>
            <a:p>
              <a:pPr marL="0" lvl="1" indent="0" defTabSz="912674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endParaRPr lang="en-US" sz="1400" dirty="0">
                <a:latin typeface="楷体" pitchFamily="49" charset="-122"/>
                <a:ea typeface="楷体" pitchFamily="49" charset="-122"/>
                <a:cs typeface="Arial" pitchFamily="34" charset="0"/>
              </a:endParaRPr>
            </a:p>
          </p:txBody>
        </p:sp>
        <p:sp>
          <p:nvSpPr>
            <p:cNvPr id="20" name="同侧圆角矩形 4"/>
            <p:cNvSpPr/>
            <p:nvPr/>
          </p:nvSpPr>
          <p:spPr>
            <a:xfrm>
              <a:off x="2194334" y="-518232"/>
              <a:ext cx="6264696" cy="1152147"/>
            </a:xfrm>
            <a:prstGeom prst="rect">
              <a:avLst/>
            </a:prstGeom>
            <a:grpFill/>
            <a:ln w="28575">
              <a:solidFill>
                <a:srgbClr val="FFC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195573" lvl="1" indent="-195573" defTabSz="912674">
                <a:lnSpc>
                  <a:spcPct val="90000"/>
                </a:lnSpc>
                <a:spcBef>
                  <a:spcPts val="684"/>
                </a:spcBef>
                <a:spcAft>
                  <a:spcPts val="0"/>
                </a:spcAft>
                <a:buClr>
                  <a:srgbClr val="C00000"/>
                </a:buClr>
                <a:buFontTx/>
                <a:buChar char="••"/>
                <a:defRPr/>
              </a:pPr>
              <a:endParaRPr lang="en-US" altLang="zh-CN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532" name="组合 14"/>
          <p:cNvGrpSpPr>
            <a:grpSpLocks/>
          </p:cNvGrpSpPr>
          <p:nvPr/>
        </p:nvGrpSpPr>
        <p:grpSpPr bwMode="auto">
          <a:xfrm>
            <a:off x="904000" y="2457747"/>
            <a:ext cx="1693506" cy="4608022"/>
            <a:chOff x="581639" y="-625455"/>
            <a:chExt cx="1480084" cy="4415677"/>
          </a:xfrm>
        </p:grpSpPr>
        <p:sp>
          <p:nvSpPr>
            <p:cNvPr id="6" name="TextBox 5"/>
            <p:cNvSpPr txBox="1"/>
            <p:nvPr/>
          </p:nvSpPr>
          <p:spPr>
            <a:xfrm>
              <a:off x="610224" y="869096"/>
              <a:ext cx="1451499" cy="12681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913915"/>
              <a:r>
                <a:rPr lang="en-US" altLang="zh-TW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Custodian</a:t>
              </a:r>
              <a:endParaRPr lang="en-US" altLang="zh-TW" sz="1600" b="1" dirty="0">
                <a:solidFill>
                  <a:schemeClr val="bg1"/>
                </a:solidFill>
                <a:latin typeface="Calibri" panose="020F0502020204030204" pitchFamily="34" charset="0"/>
                <a:ea typeface="DFKai-SB" pitchFamily="65" charset="-120"/>
                <a:cs typeface="Arial" pitchFamily="34" charset="0"/>
              </a:endParaRPr>
            </a:p>
            <a:p>
              <a:pPr algn="ctr">
                <a:defRPr/>
              </a:pP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>
                <a:defRPr/>
              </a:pPr>
              <a:endParaRPr lang="zh-CN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107" y="2286082"/>
              <a:ext cx="1451499" cy="1504140"/>
            </a:xfrm>
            <a:prstGeom prst="rect">
              <a:avLst/>
            </a:prstGeom>
            <a:solidFill>
              <a:srgbClr val="C00000"/>
            </a:solidFill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>
                <a:defRPr/>
              </a:pP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altLang="zh-CN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楷体" pitchFamily="49" charset="-122"/>
                </a:rPr>
                <a:t>Follow-up Management</a:t>
              </a: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楷体" pitchFamily="49" charset="-122"/>
              </a:endParaRPr>
            </a:p>
            <a:p>
              <a:pPr algn="ctr">
                <a:defRPr/>
              </a:pP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zh-CN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1639" y="-625455"/>
              <a:ext cx="1451499" cy="1268197"/>
            </a:xfrm>
            <a:prstGeom prst="rect">
              <a:avLst/>
            </a:prstGeom>
            <a:solidFill>
              <a:srgbClr val="C00000"/>
            </a:solidFill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>
                <a:defRPr/>
              </a:pP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 eaLnBrk="1" hangingPunct="1"/>
              <a:r>
                <a:rPr lang="en-US" altLang="zh-CN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Repayment</a:t>
              </a:r>
            </a:p>
            <a:p>
              <a:pPr algn="ctr">
                <a:defRPr/>
              </a:pPr>
              <a:endParaRPr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algn="ctr">
                <a:defRPr/>
              </a:pPr>
              <a:endParaRPr lang="zh-CN" alt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 bwMode="auto">
          <a:xfrm>
            <a:off x="900671" y="953432"/>
            <a:ext cx="1696835" cy="1336431"/>
          </a:xfrm>
          <a:prstGeom prst="rect">
            <a:avLst/>
          </a:prstGeom>
          <a:solidFill>
            <a:srgbClr val="C00000"/>
          </a:solidFill>
        </p:spPr>
        <p:txBody>
          <a:bodyPr lIns="104306" tIns="52153" rIns="104306" bIns="52153" anchor="ctr">
            <a:spAutoFit/>
          </a:bodyPr>
          <a:lstStyle/>
          <a:p>
            <a:pPr algn="ctr">
              <a:defRPr/>
            </a:pPr>
            <a:endParaRPr lang="en-US" altLang="zh-CN" sz="16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zh-CN" sz="16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Calibri" panose="020F0502020204030204" pitchFamily="34" charset="0"/>
                <a:ea typeface="楷体" pitchFamily="49" charset="-122"/>
                <a:cs typeface="Arial" pitchFamily="34" charset="0"/>
              </a:rPr>
              <a:t>Issuance</a:t>
            </a:r>
          </a:p>
          <a:p>
            <a:pPr algn="ctr">
              <a:defRPr/>
            </a:pPr>
            <a:endParaRPr lang="en-US" altLang="zh-CN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zh-CN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同侧圆角矩形 4"/>
          <p:cNvSpPr/>
          <p:nvPr/>
        </p:nvSpPr>
        <p:spPr bwMode="auto">
          <a:xfrm>
            <a:off x="2776975" y="953432"/>
            <a:ext cx="7324908" cy="131319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82494" tIns="141247" rIns="282494" bIns="141247" spcCol="1449" anchor="ctr"/>
          <a:lstStyle/>
          <a:p>
            <a:pPr marL="0" lvl="1" indent="0" defTabSz="912674">
              <a:lnSpc>
                <a:spcPct val="90000"/>
              </a:lnSpc>
              <a:spcBef>
                <a:spcPts val="684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altLang="zh-CN" sz="1400" dirty="0">
              <a:latin typeface="宋体" pitchFamily="2" charset="-122"/>
              <a:cs typeface="Arial" pitchFamily="34" charset="0"/>
            </a:endParaRPr>
          </a:p>
          <a:p>
            <a:pPr marL="285750" lvl="1" indent="-285750" defTabSz="912674">
              <a:lnSpc>
                <a:spcPct val="90000"/>
              </a:lnSpc>
              <a:spcBef>
                <a:spcPts val="684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dirty="0" smtClean="0">
                <a:latin typeface="Calibri" panose="020F0502020204030204" pitchFamily="34" charset="0"/>
              </a:rPr>
              <a:t>Book-building</a:t>
            </a:r>
            <a:endParaRPr lang="en-US" sz="1400" dirty="0">
              <a:solidFill>
                <a:schemeClr val="tx1"/>
              </a:solidFill>
              <a:latin typeface="宋体" pitchFamily="2" charset="-122"/>
              <a:cs typeface="Arial" pitchFamily="34" charset="0"/>
            </a:endParaRPr>
          </a:p>
        </p:txBody>
      </p:sp>
      <p:sp>
        <p:nvSpPr>
          <p:cNvPr id="22537" name="矩形 1"/>
          <p:cNvSpPr>
            <a:spLocks noChangeArrowheads="1"/>
          </p:cNvSpPr>
          <p:nvPr/>
        </p:nvSpPr>
        <p:spPr bwMode="auto">
          <a:xfrm>
            <a:off x="2914876" y="2682788"/>
            <a:ext cx="6989696" cy="85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/>
          <a:p>
            <a:pPr marL="285750" lvl="1" indent="-285750" defTabSz="912674">
              <a:lnSpc>
                <a:spcPct val="90000"/>
              </a:lnSpc>
              <a:spcBef>
                <a:spcPts val="684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Proceeds deposit into RMB special accounts or non-resident account (NRA)</a:t>
            </a:r>
          </a:p>
          <a:p>
            <a:pPr marL="285750" lvl="1" indent="-285750" defTabSz="912674">
              <a:lnSpc>
                <a:spcPct val="90000"/>
              </a:lnSpc>
              <a:spcBef>
                <a:spcPts val="684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1600" dirty="0" smtClean="0">
                <a:latin typeface="Calibri" panose="020F0502020204030204" pitchFamily="34" charset="0"/>
              </a:rPr>
              <a:t>Interests are usually repaid annually and principal repaid at maturity </a:t>
            </a:r>
            <a:endParaRPr lang="en-US" altLang="zh-CN" sz="16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2538" name="矩形 2"/>
          <p:cNvSpPr>
            <a:spLocks noChangeArrowheads="1"/>
          </p:cNvSpPr>
          <p:nvPr/>
        </p:nvSpPr>
        <p:spPr bwMode="auto">
          <a:xfrm>
            <a:off x="2897247" y="4483656"/>
            <a:ext cx="6863455" cy="84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/>
          <a:p>
            <a:pPr marL="285750" lvl="1" indent="-285750" defTabSz="913915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Calibri" panose="020F0502020204030204" pitchFamily="34" charset="0"/>
              </a:rPr>
              <a:t>Issuer should open an custody account at Shanghai  Clearing house.</a:t>
            </a:r>
          </a:p>
          <a:p>
            <a:pPr marL="285750" lvl="1" indent="-285750" defTabSz="913915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Calibri" panose="020F0502020204030204" pitchFamily="34" charset="0"/>
              </a:rPr>
              <a:t>Clearing House entrusts issuer to transact the agency services of principal and interest </a:t>
            </a:r>
            <a:r>
              <a:rPr lang="en-US" altLang="zh-CN" sz="1600" dirty="0" smtClean="0">
                <a:latin typeface="Calibri" panose="020F0502020204030204" pitchFamily="34" charset="0"/>
              </a:rPr>
              <a:t>payment.</a:t>
            </a:r>
            <a:endParaRPr lang="en-US" altLang="zh-CN" sz="16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投影片編號版面配置區 3"/>
          <p:cNvSpPr txBox="1">
            <a:spLocks/>
          </p:cNvSpPr>
          <p:nvPr/>
        </p:nvSpPr>
        <p:spPr bwMode="auto">
          <a:xfrm>
            <a:off x="569245" y="6839074"/>
            <a:ext cx="504825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zh-HK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umimoji="1" sz="2100"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35B8A6B0-9A1E-4085-82B7-AB3AC3898AEA}" type="slidenum">
              <a:rPr lang="en-US" altLang="zh-HK" sz="1200" b="1" smtClean="0">
                <a:solidFill>
                  <a:schemeClr val="bg1"/>
                </a:solidFill>
                <a:ea typeface="华文中宋"/>
                <a:cs typeface="Arial" charset="0"/>
              </a:rPr>
              <a:pPr/>
              <a:t>9</a:t>
            </a:fld>
            <a:endParaRPr lang="en-US" altLang="en-US" sz="1200" b="1" dirty="0" smtClean="0">
              <a:solidFill>
                <a:schemeClr val="bg1"/>
              </a:solidFill>
              <a:ea typeface="华文中宋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LERID" val="SourceBox1"/>
  <p:tag name="CHARTLIBVERSION" val="NO VALUE"/>
  <p:tag name="DDVERSION" val="2.0"/>
  <p:tag name="FONTCOLOR" val="NO VALUE"/>
  <p:tag name="LINECOLOR" val="NO VALUE"/>
  <p:tag name="TYPE" val="Source Box"/>
  <p:tag name="DEVICE" val="Canon Colorpass 1000"/>
  <p:tag name="FILLFORECOLOR" val="Transparent"/>
  <p:tag name="SUBOBJECTID" val="SourceBox"/>
  <p:tag name="OBJECTID" val="XLChart"/>
  <p:tag name="SOURCE" val="rulers.pptx!SourceBox1"/>
  <p:tag name="LEFT" val="226.8"/>
  <p:tag name="TOP" val="532.8"/>
  <p:tag name="HEIGHT" val="10.8"/>
  <p:tag name="WIDTH" val="522"/>
  <p:tag name="PLACEHOLDERSIZE" val="1"/>
  <p:tag name="ANCHORPOINT" val="2"/>
  <p:tag name="CHARTTYPE" val="Pie Chart"/>
  <p:tag name="CHARTNAME" val="XLChart"/>
</p:tagLst>
</file>

<file path=ppt/theme/theme1.xml><?xml version="1.0" encoding="utf-8"?>
<a:theme xmlns:a="http://schemas.openxmlformats.org/drawingml/2006/main" name="Cover">
  <a:themeElements>
    <a:clrScheme name="Office">
      <a:dk1>
        <a:srgbClr val="151515"/>
      </a:dk1>
      <a:lt1>
        <a:srgbClr val="FFFFFF"/>
      </a:lt1>
      <a:dk2>
        <a:srgbClr val="D2D2D2"/>
      </a:dk2>
      <a:lt2>
        <a:srgbClr val="FFFFFF"/>
      </a:lt2>
      <a:accent1>
        <a:srgbClr val="C81337"/>
      </a:accent1>
      <a:accent2>
        <a:srgbClr val="F0828C"/>
      </a:accent2>
      <a:accent3>
        <a:srgbClr val="FABE6E"/>
      </a:accent3>
      <a:accent4>
        <a:srgbClr val="C8BE96"/>
      </a:accent4>
      <a:accent5>
        <a:srgbClr val="AABE8C"/>
      </a:accent5>
      <a:accent6>
        <a:srgbClr val="8CBEBE"/>
      </a:accent6>
      <a:hlink>
        <a:srgbClr val="0000FF"/>
      </a:hlink>
      <a:folHlink>
        <a:srgbClr val="FF0000"/>
      </a:folHlink>
    </a:clrScheme>
    <a:fontScheme name="BOC Style">
      <a:majorFont>
        <a:latin typeface="Helvetica bold"/>
        <a:ea typeface="微軟正黑體"/>
        <a:cs typeface=""/>
      </a:majorFont>
      <a:minorFont>
        <a:latin typeface="Helvetic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ckCover">
  <a:themeElements>
    <a:clrScheme name="Office">
      <a:dk1>
        <a:srgbClr val="151515"/>
      </a:dk1>
      <a:lt1>
        <a:srgbClr val="FFFFFF"/>
      </a:lt1>
      <a:dk2>
        <a:srgbClr val="D2D2D2"/>
      </a:dk2>
      <a:lt2>
        <a:srgbClr val="FFFFFF"/>
      </a:lt2>
      <a:accent1>
        <a:srgbClr val="C81337"/>
      </a:accent1>
      <a:accent2>
        <a:srgbClr val="F0828C"/>
      </a:accent2>
      <a:accent3>
        <a:srgbClr val="FABE6E"/>
      </a:accent3>
      <a:accent4>
        <a:srgbClr val="C8BE96"/>
      </a:accent4>
      <a:accent5>
        <a:srgbClr val="AABE8C"/>
      </a:accent5>
      <a:accent6>
        <a:srgbClr val="8CBEBE"/>
      </a:accent6>
      <a:hlink>
        <a:srgbClr val="0000FF"/>
      </a:hlink>
      <a:folHlink>
        <a:srgbClr val="FF0000"/>
      </a:folHlink>
    </a:clrScheme>
    <a:fontScheme name="BOC Style">
      <a:majorFont>
        <a:latin typeface="Helvetica bold"/>
        <a:ea typeface="微軟正黑體"/>
        <a:cs typeface=""/>
      </a:majorFont>
      <a:minorFont>
        <a:latin typeface="Helvetic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NK OF CHINA PRINT">
  <a:themeElements>
    <a:clrScheme name="BOC">
      <a:dk1>
        <a:srgbClr val="151515"/>
      </a:dk1>
      <a:lt1>
        <a:srgbClr val="FFFFFF"/>
      </a:lt1>
      <a:dk2>
        <a:srgbClr val="D2D2D2"/>
      </a:dk2>
      <a:lt2>
        <a:srgbClr val="FFFFFF"/>
      </a:lt2>
      <a:accent1>
        <a:srgbClr val="C81337"/>
      </a:accent1>
      <a:accent2>
        <a:srgbClr val="F0828C"/>
      </a:accent2>
      <a:accent3>
        <a:srgbClr val="FABE6E"/>
      </a:accent3>
      <a:accent4>
        <a:srgbClr val="C8BE96"/>
      </a:accent4>
      <a:accent5>
        <a:srgbClr val="AABE8C"/>
      </a:accent5>
      <a:accent6>
        <a:srgbClr val="8CBEBE"/>
      </a:accent6>
      <a:hlink>
        <a:srgbClr val="0000FF"/>
      </a:hlink>
      <a:folHlink>
        <a:srgbClr val="FF0000"/>
      </a:folHlink>
    </a:clrScheme>
    <a:fontScheme name="BOC Style">
      <a:majorFont>
        <a:latin typeface="Helvetica bold"/>
        <a:ea typeface="微軟正黑體"/>
        <a:cs typeface=""/>
      </a:majorFont>
      <a:minorFont>
        <a:latin typeface="Helvetic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0000"/>
        </a:solidFill>
        <a:ln w="9525">
          <a:noFill/>
          <a:miter lim="800000"/>
          <a:headEnd/>
          <a:tailEnd/>
        </a:ln>
      </a:spPr>
      <a:bodyPr wrap="none" lIns="104303" tIns="52151" rIns="104303" bIns="52151" anchor="ctr"/>
      <a:lstStyle>
        <a:defPPr algn="ctr" eaLnBrk="0" hangingPunct="0">
          <a:defRPr sz="16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楷体" pitchFamily="49" charset="-122"/>
            <a:ea typeface="楷体" pitchFamily="49" charset="-122"/>
            <a:cs typeface="Arial" pitchFamily="34" charset="0"/>
          </a:defRPr>
        </a:defPPr>
      </a:lstStyle>
    </a:sp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BANK OF CHINA PRINT">
  <a:themeElements>
    <a:clrScheme name="BOC">
      <a:dk1>
        <a:srgbClr val="151515"/>
      </a:dk1>
      <a:lt1>
        <a:srgbClr val="FFFFFF"/>
      </a:lt1>
      <a:dk2>
        <a:srgbClr val="D2D2D2"/>
      </a:dk2>
      <a:lt2>
        <a:srgbClr val="FFFFFF"/>
      </a:lt2>
      <a:accent1>
        <a:srgbClr val="C81337"/>
      </a:accent1>
      <a:accent2>
        <a:srgbClr val="F0828C"/>
      </a:accent2>
      <a:accent3>
        <a:srgbClr val="FABE6E"/>
      </a:accent3>
      <a:accent4>
        <a:srgbClr val="C8BE96"/>
      </a:accent4>
      <a:accent5>
        <a:srgbClr val="AABE8C"/>
      </a:accent5>
      <a:accent6>
        <a:srgbClr val="8CBEBE"/>
      </a:accent6>
      <a:hlink>
        <a:srgbClr val="0000FF"/>
      </a:hlink>
      <a:folHlink>
        <a:srgbClr val="FF0000"/>
      </a:folHlink>
    </a:clrScheme>
    <a:fontScheme name="BOC Style">
      <a:majorFont>
        <a:latin typeface="Helvetica bold"/>
        <a:ea typeface="微軟正黑體"/>
        <a:cs typeface=""/>
      </a:majorFont>
      <a:minorFont>
        <a:latin typeface="Helvetic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59452</TotalTime>
  <Words>2929</Words>
  <Application>Microsoft Office PowerPoint</Application>
  <PresentationFormat>自定义</PresentationFormat>
  <Paragraphs>443</Paragraphs>
  <Slides>32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32</vt:i4>
      </vt:variant>
    </vt:vector>
  </HeadingPairs>
  <TitlesOfParts>
    <vt:vector size="36" baseType="lpstr">
      <vt:lpstr>Cover</vt:lpstr>
      <vt:lpstr>BackCover</vt:lpstr>
      <vt:lpstr>BANK OF CHINA PRINT</vt:lpstr>
      <vt:lpstr>1_BANK OF CHINA PRINT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3.6  Recommendations - Bond Size &amp; Tenor</vt:lpstr>
      <vt:lpstr>3.7  Bond Pricing Factors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Organizational Framework of Interbank Bond Market</vt:lpstr>
      <vt:lpstr>Infrastructure Framework of Interbank Bond Market</vt:lpstr>
      <vt:lpstr>Types of Accounts in CCDC/SHCH</vt:lpstr>
      <vt:lpstr>Market Opening Policy — Development of Policy</vt:lpstr>
      <vt:lpstr>Market Opening Policy — CIBM Deregulation</vt:lpstr>
      <vt:lpstr>Market Opening Policy — Current Policy Scheme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HeterMedia Services Limited</dc:creator>
  <cp:lastModifiedBy>jingsheng.yang</cp:lastModifiedBy>
  <cp:revision>2050</cp:revision>
  <cp:lastPrinted>2016-11-10T16:20:18Z</cp:lastPrinted>
  <dcterms:created xsi:type="dcterms:W3CDTF">2014-07-30T05:51:05Z</dcterms:created>
  <dcterms:modified xsi:type="dcterms:W3CDTF">2016-12-22T07:37:52Z</dcterms:modified>
</cp:coreProperties>
</file>